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Lst>
  <p:notesMasterIdLst>
    <p:notesMasterId r:id="rId59"/>
  </p:notesMasterIdLst>
  <p:sldIdLst>
    <p:sldId id="666" r:id="rId2"/>
    <p:sldId id="899" r:id="rId3"/>
    <p:sldId id="900" r:id="rId4"/>
    <p:sldId id="657" r:id="rId5"/>
    <p:sldId id="904" r:id="rId6"/>
    <p:sldId id="785" r:id="rId7"/>
    <p:sldId id="786" r:id="rId8"/>
    <p:sldId id="763" r:id="rId9"/>
    <p:sldId id="787" r:id="rId10"/>
    <p:sldId id="788" r:id="rId11"/>
    <p:sldId id="892" r:id="rId12"/>
    <p:sldId id="793" r:id="rId13"/>
    <p:sldId id="617" r:id="rId14"/>
    <p:sldId id="1122" r:id="rId15"/>
    <p:sldId id="805" r:id="rId16"/>
    <p:sldId id="630" r:id="rId17"/>
    <p:sldId id="716" r:id="rId18"/>
    <p:sldId id="691" r:id="rId19"/>
    <p:sldId id="911" r:id="rId20"/>
    <p:sldId id="997" r:id="rId21"/>
    <p:sldId id="913" r:id="rId22"/>
    <p:sldId id="806" r:id="rId23"/>
    <p:sldId id="908" r:id="rId24"/>
    <p:sldId id="909" r:id="rId25"/>
    <p:sldId id="914" r:id="rId26"/>
    <p:sldId id="915" r:id="rId27"/>
    <p:sldId id="916" r:id="rId28"/>
    <p:sldId id="917" r:id="rId29"/>
    <p:sldId id="919" r:id="rId30"/>
    <p:sldId id="923" r:id="rId31"/>
    <p:sldId id="832" r:id="rId32"/>
    <p:sldId id="807" r:id="rId33"/>
    <p:sldId id="927" r:id="rId34"/>
    <p:sldId id="842" r:id="rId35"/>
    <p:sldId id="1153" r:id="rId36"/>
    <p:sldId id="937" r:id="rId37"/>
    <p:sldId id="929" r:id="rId38"/>
    <p:sldId id="936" r:id="rId39"/>
    <p:sldId id="633" r:id="rId40"/>
    <p:sldId id="808" r:id="rId41"/>
    <p:sldId id="942" r:id="rId42"/>
    <p:sldId id="945" r:id="rId43"/>
    <p:sldId id="946" r:id="rId44"/>
    <p:sldId id="949" r:id="rId45"/>
    <p:sldId id="1129" r:id="rId46"/>
    <p:sldId id="952" r:id="rId47"/>
    <p:sldId id="1152" r:id="rId48"/>
    <p:sldId id="961" r:id="rId49"/>
    <p:sldId id="987" r:id="rId50"/>
    <p:sldId id="616" r:id="rId51"/>
    <p:sldId id="1015" r:id="rId52"/>
    <p:sldId id="1127" r:id="rId53"/>
    <p:sldId id="1126" r:id="rId54"/>
    <p:sldId id="706" r:id="rId55"/>
    <p:sldId id="709" r:id="rId56"/>
    <p:sldId id="1128" r:id="rId57"/>
    <p:sldId id="704"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65C18"/>
    <a:srgbClr val="FF5BA1"/>
    <a:srgbClr val="FF016E"/>
    <a:srgbClr val="FF0000"/>
    <a:srgbClr val="660033"/>
    <a:srgbClr val="A50021"/>
    <a:srgbClr val="FFFF99"/>
    <a:srgbClr val="CC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44" autoAdjust="0"/>
    <p:restoredTop sz="94280" autoAdjust="0"/>
  </p:normalViewPr>
  <p:slideViewPr>
    <p:cSldViewPr snapToGrid="0">
      <p:cViewPr varScale="1">
        <p:scale>
          <a:sx n="58" d="100"/>
          <a:sy n="58" d="100"/>
        </p:scale>
        <p:origin x="-108" y="-4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7360C-D2A2-4576-9C9A-597359C37568}" type="datetimeFigureOut">
              <a:rPr lang="pt-BR" smtClean="0"/>
              <a:pPr/>
              <a:t>04/06/2019</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74A15-DABD-443A-9BEB-0BD4293FDBF9}" type="slidenum">
              <a:rPr lang="pt-BR" smtClean="0"/>
              <a:pPr/>
              <a:t>‹nº›</a:t>
            </a:fld>
            <a:endParaRPr lang="pt-BR" dirty="0"/>
          </a:p>
        </p:txBody>
      </p:sp>
    </p:spTree>
    <p:extLst>
      <p:ext uri="{BB962C8B-B14F-4D97-AF65-F5344CB8AC3E}">
        <p14:creationId xmlns:p14="http://schemas.microsoft.com/office/powerpoint/2010/main" val="210362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51974A15-DABD-443A-9BEB-0BD4293FDBF9}" type="slidenum">
              <a:rPr lang="pt-BR" smtClean="0"/>
              <a:pPr/>
              <a:t>2</a:t>
            </a:fld>
            <a:endParaRPr lang="pt-BR" dirty="0"/>
          </a:p>
        </p:txBody>
      </p:sp>
    </p:spTree>
    <p:extLst>
      <p:ext uri="{BB962C8B-B14F-4D97-AF65-F5344CB8AC3E}">
        <p14:creationId xmlns:p14="http://schemas.microsoft.com/office/powerpoint/2010/main" val="1691889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1974A15-DABD-443A-9BEB-0BD4293FDBF9}" type="slidenum">
              <a:rPr lang="pt-BR" smtClean="0"/>
              <a:pPr/>
              <a:t>44</a:t>
            </a:fld>
            <a:endParaRPr lang="pt-BR" dirty="0"/>
          </a:p>
        </p:txBody>
      </p:sp>
    </p:spTree>
    <p:extLst>
      <p:ext uri="{BB962C8B-B14F-4D97-AF65-F5344CB8AC3E}">
        <p14:creationId xmlns:p14="http://schemas.microsoft.com/office/powerpoint/2010/main" val="1794426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974A15-DABD-443A-9BEB-0BD4293FDBF9}"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pt-B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66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1974A15-DABD-443A-9BEB-0BD4293FDBF9}" type="slidenum">
              <a:rPr lang="pt-BR" smtClean="0"/>
              <a:pPr/>
              <a:t>46</a:t>
            </a:fld>
            <a:endParaRPr lang="pt-BR" dirty="0"/>
          </a:p>
        </p:txBody>
      </p:sp>
    </p:spTree>
    <p:extLst>
      <p:ext uri="{BB962C8B-B14F-4D97-AF65-F5344CB8AC3E}">
        <p14:creationId xmlns:p14="http://schemas.microsoft.com/office/powerpoint/2010/main" val="3338657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1974A15-DABD-443A-9BEB-0BD4293FDBF9}" type="slidenum">
              <a:rPr lang="pt-BR" smtClean="0"/>
              <a:pPr/>
              <a:t>50</a:t>
            </a:fld>
            <a:endParaRPr lang="pt-BR" dirty="0"/>
          </a:p>
        </p:txBody>
      </p:sp>
    </p:spTree>
    <p:extLst>
      <p:ext uri="{BB962C8B-B14F-4D97-AF65-F5344CB8AC3E}">
        <p14:creationId xmlns:p14="http://schemas.microsoft.com/office/powerpoint/2010/main" val="316826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1974A15-DABD-443A-9BEB-0BD4293FDBF9}" type="slidenum">
              <a:rPr lang="pt-BR" smtClean="0"/>
              <a:pPr/>
              <a:t>53</a:t>
            </a:fld>
            <a:endParaRPr lang="pt-BR" dirty="0"/>
          </a:p>
        </p:txBody>
      </p:sp>
    </p:spTree>
    <p:extLst>
      <p:ext uri="{BB962C8B-B14F-4D97-AF65-F5344CB8AC3E}">
        <p14:creationId xmlns:p14="http://schemas.microsoft.com/office/powerpoint/2010/main" val="340863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1974A15-DABD-443A-9BEB-0BD4293FDBF9}" type="slidenum">
              <a:rPr lang="pt-BR" smtClean="0"/>
              <a:pPr/>
              <a:t>54</a:t>
            </a:fld>
            <a:endParaRPr lang="pt-BR" dirty="0"/>
          </a:p>
        </p:txBody>
      </p:sp>
    </p:spTree>
    <p:extLst>
      <p:ext uri="{BB962C8B-B14F-4D97-AF65-F5344CB8AC3E}">
        <p14:creationId xmlns:p14="http://schemas.microsoft.com/office/powerpoint/2010/main" val="3843975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1974A15-DABD-443A-9BEB-0BD4293FDBF9}" type="slidenum">
              <a:rPr lang="pt-BR" smtClean="0"/>
              <a:pPr/>
              <a:t>55</a:t>
            </a:fld>
            <a:endParaRPr lang="pt-BR" dirty="0"/>
          </a:p>
        </p:txBody>
      </p:sp>
    </p:spTree>
    <p:extLst>
      <p:ext uri="{BB962C8B-B14F-4D97-AF65-F5344CB8AC3E}">
        <p14:creationId xmlns:p14="http://schemas.microsoft.com/office/powerpoint/2010/main" val="3652592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1974A15-DABD-443A-9BEB-0BD4293FDBF9}" type="slidenum">
              <a:rPr lang="pt-BR" smtClean="0"/>
              <a:pPr/>
              <a:t>56</a:t>
            </a:fld>
            <a:endParaRPr lang="pt-BR" dirty="0"/>
          </a:p>
        </p:txBody>
      </p:sp>
    </p:spTree>
    <p:extLst>
      <p:ext uri="{BB962C8B-B14F-4D97-AF65-F5344CB8AC3E}">
        <p14:creationId xmlns:p14="http://schemas.microsoft.com/office/powerpoint/2010/main" val="401908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51974A15-DABD-443A-9BEB-0BD4293FDBF9}" type="slidenum">
              <a:rPr lang="pt-BR" smtClean="0"/>
              <a:pPr/>
              <a:t>3</a:t>
            </a:fld>
            <a:endParaRPr lang="pt-BR" dirty="0"/>
          </a:p>
        </p:txBody>
      </p:sp>
    </p:spTree>
    <p:extLst>
      <p:ext uri="{BB962C8B-B14F-4D97-AF65-F5344CB8AC3E}">
        <p14:creationId xmlns:p14="http://schemas.microsoft.com/office/powerpoint/2010/main" val="2771590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51974A15-DABD-443A-9BEB-0BD4293FDBF9}" type="slidenum">
              <a:rPr lang="pt-BR" smtClean="0">
                <a:solidFill>
                  <a:prstClr val="black"/>
                </a:solidFill>
              </a:rPr>
              <a:pPr/>
              <a:t>7</a:t>
            </a:fld>
            <a:endParaRPr lang="pt-BR" dirty="0">
              <a:solidFill>
                <a:prstClr val="black"/>
              </a:solidFill>
            </a:endParaRPr>
          </a:p>
        </p:txBody>
      </p:sp>
    </p:spTree>
    <p:extLst>
      <p:ext uri="{BB962C8B-B14F-4D97-AF65-F5344CB8AC3E}">
        <p14:creationId xmlns:p14="http://schemas.microsoft.com/office/powerpoint/2010/main" val="178523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51974A15-DABD-443A-9BEB-0BD4293FDBF9}" type="slidenum">
              <a:rPr lang="pt-BR" smtClean="0"/>
              <a:pPr/>
              <a:t>17</a:t>
            </a:fld>
            <a:endParaRPr 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1974A15-DABD-443A-9BEB-0BD4293FDBF9}" type="slidenum">
              <a:rPr lang="pt-BR" smtClean="0"/>
              <a:pPr/>
              <a:t>33</a:t>
            </a:fld>
            <a:endParaRPr lang="pt-BR" dirty="0"/>
          </a:p>
        </p:txBody>
      </p:sp>
    </p:spTree>
    <p:extLst>
      <p:ext uri="{BB962C8B-B14F-4D97-AF65-F5344CB8AC3E}">
        <p14:creationId xmlns:p14="http://schemas.microsoft.com/office/powerpoint/2010/main" val="2805096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1974A15-DABD-443A-9BEB-0BD4293FDBF9}" type="slidenum">
              <a:rPr lang="pt-BR" smtClean="0"/>
              <a:pPr/>
              <a:t>35</a:t>
            </a:fld>
            <a:endParaRPr lang="pt-BR" dirty="0"/>
          </a:p>
        </p:txBody>
      </p:sp>
    </p:spTree>
    <p:extLst>
      <p:ext uri="{BB962C8B-B14F-4D97-AF65-F5344CB8AC3E}">
        <p14:creationId xmlns:p14="http://schemas.microsoft.com/office/powerpoint/2010/main" val="2878132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1974A15-DABD-443A-9BEB-0BD4293FDBF9}" type="slidenum">
              <a:rPr lang="pt-BR" smtClean="0"/>
              <a:pPr/>
              <a:t>37</a:t>
            </a:fld>
            <a:endParaRPr lang="pt-BR" dirty="0"/>
          </a:p>
        </p:txBody>
      </p:sp>
    </p:spTree>
    <p:extLst>
      <p:ext uri="{BB962C8B-B14F-4D97-AF65-F5344CB8AC3E}">
        <p14:creationId xmlns:p14="http://schemas.microsoft.com/office/powerpoint/2010/main" val="2380236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1974A15-DABD-443A-9BEB-0BD4293FDBF9}" type="slidenum">
              <a:rPr lang="pt-BR" smtClean="0"/>
              <a:pPr/>
              <a:t>42</a:t>
            </a:fld>
            <a:endParaRPr lang="pt-BR" dirty="0"/>
          </a:p>
        </p:txBody>
      </p:sp>
    </p:spTree>
    <p:extLst>
      <p:ext uri="{BB962C8B-B14F-4D97-AF65-F5344CB8AC3E}">
        <p14:creationId xmlns:p14="http://schemas.microsoft.com/office/powerpoint/2010/main" val="42509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1974A15-DABD-443A-9BEB-0BD4293FDBF9}" type="slidenum">
              <a:rPr lang="pt-BR" smtClean="0"/>
              <a:pPr/>
              <a:t>43</a:t>
            </a:fld>
            <a:endParaRPr lang="pt-BR" dirty="0"/>
          </a:p>
        </p:txBody>
      </p:sp>
    </p:spTree>
    <p:extLst>
      <p:ext uri="{BB962C8B-B14F-4D97-AF65-F5344CB8AC3E}">
        <p14:creationId xmlns:p14="http://schemas.microsoft.com/office/powerpoint/2010/main" val="28064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Triângulo isósceles 6"/>
          <p:cNvSpPr/>
          <p:nvPr/>
        </p:nvSpPr>
        <p:spPr>
          <a:xfrm rot="16200000">
            <a:off x="10387966" y="5038581"/>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ítulo 7"/>
          <p:cNvSpPr>
            <a:spLocks noGrp="1"/>
          </p:cNvSpPr>
          <p:nvPr>
            <p:ph type="ctrTitle"/>
          </p:nvPr>
        </p:nvSpPr>
        <p:spPr>
          <a:xfrm>
            <a:off x="720728" y="776293"/>
            <a:ext cx="10750549" cy="1470025"/>
          </a:xfrm>
        </p:spPr>
        <p:txBody>
          <a:bodyPr anchor="b">
            <a:normAutofit/>
          </a:bodyPr>
          <a:lstStyle>
            <a:lvl1pPr algn="r">
              <a:defRPr sz="4400"/>
            </a:lvl1pPr>
          </a:lstStyle>
          <a:p>
            <a:r>
              <a:rPr kumimoji="0" lang="pt-BR"/>
              <a:t>Clique para editar o título mestre</a:t>
            </a:r>
            <a:endParaRPr kumimoji="0" lang="en-US"/>
          </a:p>
        </p:txBody>
      </p:sp>
      <p:sp>
        <p:nvSpPr>
          <p:cNvPr id="9" name="Subtítulo 8"/>
          <p:cNvSpPr>
            <a:spLocks noGrp="1"/>
          </p:cNvSpPr>
          <p:nvPr>
            <p:ph type="subTitle" idx="1"/>
          </p:nvPr>
        </p:nvSpPr>
        <p:spPr>
          <a:xfrm>
            <a:off x="720728"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28" name="Espaço Reservado para Data 27"/>
          <p:cNvSpPr>
            <a:spLocks noGrp="1"/>
          </p:cNvSpPr>
          <p:nvPr>
            <p:ph type="dt" sz="half" idx="10"/>
          </p:nvPr>
        </p:nvSpPr>
        <p:spPr>
          <a:xfrm>
            <a:off x="1828800" y="6012661"/>
            <a:ext cx="7721600" cy="365125"/>
          </a:xfrm>
        </p:spPr>
        <p:txBody>
          <a:bodyPr tIns="0" bIns="0" anchor="t"/>
          <a:lstStyle>
            <a:lvl1pPr algn="r">
              <a:defRPr sz="1000"/>
            </a:lvl1pPr>
          </a:lstStyle>
          <a:p>
            <a:fld id="{6E8352DA-699E-4D0D-92AA-491154468054}" type="datetime1">
              <a:rPr lang="en-US" smtClean="0"/>
              <a:pPr/>
              <a:t>6/4/2019</a:t>
            </a:fld>
            <a:endParaRPr lang="en-US" dirty="0"/>
          </a:p>
        </p:txBody>
      </p:sp>
      <p:sp>
        <p:nvSpPr>
          <p:cNvPr id="17" name="Espaço Reservado para Rodapé 16"/>
          <p:cNvSpPr>
            <a:spLocks noGrp="1"/>
          </p:cNvSpPr>
          <p:nvPr>
            <p:ph type="ftr" sz="quarter" idx="11"/>
          </p:nvPr>
        </p:nvSpPr>
        <p:spPr>
          <a:xfrm>
            <a:off x="1828800" y="5650709"/>
            <a:ext cx="7721600" cy="365125"/>
          </a:xfrm>
        </p:spPr>
        <p:txBody>
          <a:bodyPr tIns="0" bIns="0" anchor="b"/>
          <a:lstStyle>
            <a:lvl1pPr algn="r">
              <a:defRPr sz="1100"/>
            </a:lvl1pPr>
          </a:lstStyle>
          <a:p>
            <a:endParaRPr lang="en-US" dirty="0"/>
          </a:p>
        </p:txBody>
      </p:sp>
      <p:sp>
        <p:nvSpPr>
          <p:cNvPr id="29" name="Espaço Reservado para Número de Slide 28"/>
          <p:cNvSpPr>
            <a:spLocks noGrp="1"/>
          </p:cNvSpPr>
          <p:nvPr>
            <p:ph type="sldNum" sz="quarter" idx="12"/>
          </p:nvPr>
        </p:nvSpPr>
        <p:spPr>
          <a:xfrm>
            <a:off x="11189663" y="5752312"/>
            <a:ext cx="670560" cy="365125"/>
          </a:xfrm>
        </p:spPr>
        <p:txBody>
          <a:bodyPr anchor="ctr"/>
          <a:lstStyle>
            <a:lvl1pPr algn="ctr">
              <a:defRPr sz="1300">
                <a:solidFill>
                  <a:srgbClr val="FFFFFF"/>
                </a:solidFill>
              </a:defRPr>
            </a:lvl1pPr>
          </a:lstStyle>
          <a:p>
            <a:fld id="{D57F1E4F-1CFF-5643-939E-217C01CDF565}" type="slidenum">
              <a:rPr lang="en-US" smtClean="0"/>
              <a:pPr/>
              <a:t>‹nº›</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9FCED300-8CCA-42DC-BD97-F7463B1D8A37}" type="datetime1">
              <a:rPr lang="en-US" smtClean="0"/>
              <a:pPr/>
              <a:t>6/4/2019</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042400" y="381000"/>
            <a:ext cx="2540000" cy="5486400"/>
          </a:xfrm>
        </p:spPr>
        <p:txBody>
          <a:bodyPr vert="eaVert"/>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a:xfrm>
            <a:off x="609600" y="381000"/>
            <a:ext cx="8331200" cy="5486400"/>
          </a:xfrm>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CC726593-B2E1-45A6-9135-8CBC19BEC851}" type="datetime1">
              <a:rPr lang="en-US" smtClean="0"/>
              <a:pPr/>
              <a:t>6/4/2019</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67494"/>
            <a:ext cx="10972800" cy="1399032"/>
          </a:xfrm>
        </p:spPr>
        <p:txBody>
          <a:bodyPr/>
          <a:lstStyle/>
          <a:p>
            <a:r>
              <a:rPr kumimoji="0" lang="pt-BR"/>
              <a:t>Clique para editar o título mestre</a:t>
            </a:r>
            <a:endParaRPr kumimoji="0" lang="en-US"/>
          </a:p>
        </p:txBody>
      </p:sp>
      <p:sp>
        <p:nvSpPr>
          <p:cNvPr id="3" name="Espaço Reservado para Conteúdo 2"/>
          <p:cNvSpPr>
            <a:spLocks noGrp="1"/>
          </p:cNvSpPr>
          <p:nvPr>
            <p:ph idx="1"/>
          </p:nvPr>
        </p:nvSpPr>
        <p:spPr>
          <a:xfrm>
            <a:off x="609600" y="1882808"/>
            <a:ext cx="10972800" cy="45720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a:xfrm>
            <a:off x="6388608" y="6480048"/>
            <a:ext cx="2844800" cy="301752"/>
          </a:xfrm>
        </p:spPr>
        <p:txBody>
          <a:bodyPr/>
          <a:lstStyle/>
          <a:p>
            <a:fld id="{955F164C-A41A-4181-A889-468A133C3348}" type="datetime1">
              <a:rPr lang="en-US" smtClean="0"/>
              <a:pPr/>
              <a:t>6/4/2019</a:t>
            </a:fld>
            <a:endParaRPr lang="en-US" dirty="0"/>
          </a:p>
        </p:txBody>
      </p:sp>
      <p:sp>
        <p:nvSpPr>
          <p:cNvPr id="5" name="Espaço Reservado para Rodapé 4"/>
          <p:cNvSpPr>
            <a:spLocks noGrp="1"/>
          </p:cNvSpPr>
          <p:nvPr>
            <p:ph type="ftr" sz="quarter" idx="11"/>
          </p:nvPr>
        </p:nvSpPr>
        <p:spPr>
          <a:xfrm>
            <a:off x="609601" y="6480974"/>
            <a:ext cx="5680075" cy="300831"/>
          </a:xfrm>
        </p:spPr>
        <p:txBody>
          <a:bodyPr/>
          <a:lstStyle/>
          <a:p>
            <a:endParaRPr lang="en-US" dirty="0"/>
          </a:p>
        </p:txBody>
      </p:sp>
      <p:sp>
        <p:nvSpPr>
          <p:cNvPr id="6" name="Espaço Reservado para Número de Slide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9" name="Triângulo retângulo 8"/>
          <p:cNvSpPr/>
          <p:nvPr/>
        </p:nvSpPr>
        <p:spPr>
          <a:xfrm flipV="1">
            <a:off x="9381" y="703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Triângulo isósceles 7"/>
          <p:cNvSpPr/>
          <p:nvPr/>
        </p:nvSpPr>
        <p:spPr>
          <a:xfrm rot="5400000" flipV="1">
            <a:off x="10387966" y="93788"/>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ço Reservado para Data 3"/>
          <p:cNvSpPr>
            <a:spLocks noGrp="1"/>
          </p:cNvSpPr>
          <p:nvPr>
            <p:ph type="dt" sz="half" idx="10"/>
          </p:nvPr>
        </p:nvSpPr>
        <p:spPr>
          <a:xfrm>
            <a:off x="9274176" y="6477000"/>
            <a:ext cx="2844800" cy="304800"/>
          </a:xfrm>
        </p:spPr>
        <p:txBody>
          <a:bodyPr/>
          <a:lstStyle/>
          <a:p>
            <a:fld id="{1ACC485C-608F-4B3F-BADE-8BC2F34411EE}" type="datetime1">
              <a:rPr lang="en-US" smtClean="0"/>
              <a:pPr/>
              <a:t>6/4/2019</a:t>
            </a:fld>
            <a:endParaRPr lang="en-US" dirty="0"/>
          </a:p>
        </p:txBody>
      </p:sp>
      <p:sp>
        <p:nvSpPr>
          <p:cNvPr id="5" name="Espaço Reservado para Rodapé 4"/>
          <p:cNvSpPr>
            <a:spLocks noGrp="1"/>
          </p:cNvSpPr>
          <p:nvPr>
            <p:ph type="ftr" sz="quarter" idx="11"/>
          </p:nvPr>
        </p:nvSpPr>
        <p:spPr>
          <a:xfrm>
            <a:off x="3492501" y="6480974"/>
            <a:ext cx="5680075" cy="300831"/>
          </a:xfrm>
        </p:spPr>
        <p:txBody>
          <a:bodyPr/>
          <a:lstStyle/>
          <a:p>
            <a:endParaRPr lang="en-US" dirty="0"/>
          </a:p>
        </p:txBody>
      </p:sp>
      <p:sp>
        <p:nvSpPr>
          <p:cNvPr id="6" name="Espaço Reservado para Número de Slide 5"/>
          <p:cNvSpPr>
            <a:spLocks noGrp="1"/>
          </p:cNvSpPr>
          <p:nvPr>
            <p:ph type="sldNum" sz="quarter" idx="12"/>
          </p:nvPr>
        </p:nvSpPr>
        <p:spPr>
          <a:xfrm>
            <a:off x="11268075" y="809625"/>
            <a:ext cx="670560" cy="300831"/>
          </a:xfrm>
        </p:spPr>
        <p:txBody>
          <a:bodyPr/>
          <a:lstStyle/>
          <a:p>
            <a:fld id="{D57F1E4F-1CFF-5643-939E-217C01CDF565}" type="slidenum">
              <a:rPr lang="en-US" smtClean="0"/>
              <a:pPr/>
              <a:t>‹nº›</a:t>
            </a:fld>
            <a:endParaRPr lang="en-US" dirty="0"/>
          </a:p>
        </p:txBody>
      </p:sp>
      <p:cxnSp>
        <p:nvCxnSpPr>
          <p:cNvPr id="11" name="Conector reto 10"/>
          <p:cNvCxnSpPr/>
          <p:nvPr/>
        </p:nvCxnSpPr>
        <p:spPr>
          <a:xfrm rot="10800000">
            <a:off x="8625062"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ector reto 9"/>
          <p:cNvCxnSpPr/>
          <p:nvPr/>
        </p:nvCxnSpPr>
        <p:spPr>
          <a:xfrm flipV="1">
            <a:off x="0" y="7037"/>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p:nvPr>
        </p:nvSpPr>
        <p:spPr>
          <a:xfrm>
            <a:off x="508000" y="271466"/>
            <a:ext cx="9652000" cy="1362075"/>
          </a:xfrm>
        </p:spPr>
        <p:txBody>
          <a:bodyPr anchor="ctr"/>
          <a:lstStyle>
            <a:lvl1pPr marL="0" algn="l">
              <a:buNone/>
              <a:defRPr sz="3600" b="1" cap="none" baseline="0"/>
            </a:lvl1pPr>
          </a:lstStyle>
          <a:p>
            <a:r>
              <a:rPr kumimoji="0" lang="pt-BR"/>
              <a:t>Clique para editar o título mestre</a:t>
            </a:r>
            <a:endParaRPr kumimoji="0" lang="en-US"/>
          </a:p>
        </p:txBody>
      </p:sp>
      <p:sp>
        <p:nvSpPr>
          <p:cNvPr id="3" name="Espaço Reservado para Texto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 texto mestre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marL="0" algn="l">
              <a:defRPr/>
            </a:lvl1pPr>
          </a:lstStyle>
          <a:p>
            <a:r>
              <a:rPr kumimoji="0" lang="pt-BR"/>
              <a:t>Clique para editar o título mestre</a:t>
            </a:r>
            <a:endParaRPr kumimoji="0" lang="en-US"/>
          </a:p>
        </p:txBody>
      </p:sp>
      <p:sp>
        <p:nvSpPr>
          <p:cNvPr id="3" name="Espaço Reservado para Conteúdo 2"/>
          <p:cNvSpPr>
            <a:spLocks noGrp="1"/>
          </p:cNvSpPr>
          <p:nvPr>
            <p:ph sz="half" idx="1"/>
          </p:nvPr>
        </p:nvSpPr>
        <p:spPr>
          <a:xfrm>
            <a:off x="609600" y="172244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Conteúdo 3"/>
          <p:cNvSpPr>
            <a:spLocks noGrp="1"/>
          </p:cNvSpPr>
          <p:nvPr>
            <p:ph sz="half" idx="2"/>
          </p:nvPr>
        </p:nvSpPr>
        <p:spPr>
          <a:xfrm>
            <a:off x="6197600" y="172244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a:xfrm>
            <a:off x="6388608" y="6480969"/>
            <a:ext cx="2844800" cy="301752"/>
          </a:xfrm>
        </p:spPr>
        <p:txBody>
          <a:bodyPr/>
          <a:lstStyle/>
          <a:p>
            <a:fld id="{0FE1C287-2F31-4AC3-8F4A-24D3D9A38F26}" type="datetime1">
              <a:rPr lang="en-US" smtClean="0"/>
              <a:pPr/>
              <a:t>6/4/2019</a:t>
            </a:fld>
            <a:endParaRPr lang="en-US" dirty="0"/>
          </a:p>
        </p:txBody>
      </p:sp>
      <p:sp>
        <p:nvSpPr>
          <p:cNvPr id="6" name="Espaço Reservado para Rodapé 5"/>
          <p:cNvSpPr>
            <a:spLocks noGrp="1"/>
          </p:cNvSpPr>
          <p:nvPr>
            <p:ph type="ftr" sz="quarter" idx="11"/>
          </p:nvPr>
        </p:nvSpPr>
        <p:spPr>
          <a:xfrm>
            <a:off x="609601" y="6480969"/>
            <a:ext cx="5680075" cy="301752"/>
          </a:xfrm>
        </p:spPr>
        <p:txBody>
          <a:bodyPr/>
          <a:lstStyle/>
          <a:p>
            <a:endParaRPr lang="en-US" dirty="0"/>
          </a:p>
        </p:txBody>
      </p:sp>
      <p:sp>
        <p:nvSpPr>
          <p:cNvPr id="7" name="Espaço Reservado para Número de Slide 6"/>
          <p:cNvSpPr>
            <a:spLocks noGrp="1"/>
          </p:cNvSpPr>
          <p:nvPr>
            <p:ph type="sldNum" sz="quarter" idx="12"/>
          </p:nvPr>
        </p:nvSpPr>
        <p:spPr>
          <a:xfrm>
            <a:off x="10119360" y="6480969"/>
            <a:ext cx="670560" cy="301752"/>
          </a:xfrm>
        </p:spPr>
        <p:txBody>
          <a:bodyPr/>
          <a:lstStyle/>
          <a:p>
            <a:fld id="{D57F1E4F-1CFF-5643-939E-217C01CDF565}" type="slidenum">
              <a:rPr lang="en-US" smtClean="0"/>
              <a:pPr/>
              <a:t>‹nº›</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pt-BR"/>
              <a:t>Clique para editar o título mestre</a:t>
            </a:r>
            <a:endParaRPr kumimoji="0" lang="en-US"/>
          </a:p>
        </p:txBody>
      </p:sp>
      <p:sp>
        <p:nvSpPr>
          <p:cNvPr id="3" name="Espaço Reservado para Texto 2"/>
          <p:cNvSpPr>
            <a:spLocks noGrp="1"/>
          </p:cNvSpPr>
          <p:nvPr>
            <p:ph type="body" idx="1"/>
          </p:nvPr>
        </p:nvSpPr>
        <p:spPr>
          <a:xfrm>
            <a:off x="1820009"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 texto mestre</a:t>
            </a:r>
          </a:p>
        </p:txBody>
      </p:sp>
      <p:sp>
        <p:nvSpPr>
          <p:cNvPr id="4" name="Espaço Reservado para Texto 3"/>
          <p:cNvSpPr>
            <a:spLocks noGrp="1"/>
          </p:cNvSpPr>
          <p:nvPr>
            <p:ph type="body" sz="half" idx="3"/>
          </p:nvPr>
        </p:nvSpPr>
        <p:spPr>
          <a:xfrm>
            <a:off x="1820009"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 texto mestre</a:t>
            </a:r>
          </a:p>
        </p:txBody>
      </p:sp>
      <p:sp>
        <p:nvSpPr>
          <p:cNvPr id="5" name="Espaço Reservado para Conteúdo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6" name="Espaço Reservado para Conteúdo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7" name="Espaço Reservado para Data 6"/>
          <p:cNvSpPr>
            <a:spLocks noGrp="1"/>
          </p:cNvSpPr>
          <p:nvPr>
            <p:ph type="dt" sz="half" idx="10"/>
          </p:nvPr>
        </p:nvSpPr>
        <p:spPr>
          <a:xfrm>
            <a:off x="6388608" y="6480969"/>
            <a:ext cx="2840736" cy="301752"/>
          </a:xfrm>
        </p:spPr>
        <p:txBody>
          <a:bodyPr/>
          <a:lstStyle/>
          <a:p>
            <a:fld id="{6FEDDF3A-8C64-4EE7-996B-415AAE9D0195}" type="datetime1">
              <a:rPr lang="en-US" smtClean="0"/>
              <a:pPr/>
              <a:t>6/4/2019</a:t>
            </a:fld>
            <a:endParaRPr lang="en-US" dirty="0"/>
          </a:p>
        </p:txBody>
      </p:sp>
      <p:sp>
        <p:nvSpPr>
          <p:cNvPr id="8" name="Espaço Reservado para Rodapé 7"/>
          <p:cNvSpPr>
            <a:spLocks noGrp="1"/>
          </p:cNvSpPr>
          <p:nvPr>
            <p:ph type="ftr" sz="quarter" idx="11"/>
          </p:nvPr>
        </p:nvSpPr>
        <p:spPr>
          <a:xfrm>
            <a:off x="609600" y="6480969"/>
            <a:ext cx="5681472" cy="301752"/>
          </a:xfrm>
        </p:spPr>
        <p:txBody>
          <a:bodyPr/>
          <a:lstStyle/>
          <a:p>
            <a:endParaRPr lang="en-US" dirty="0"/>
          </a:p>
        </p:txBody>
      </p:sp>
      <p:sp>
        <p:nvSpPr>
          <p:cNvPr id="9" name="Espaço Reservado para Número de Slide 8"/>
          <p:cNvSpPr>
            <a:spLocks noGrp="1"/>
          </p:cNvSpPr>
          <p:nvPr>
            <p:ph type="sldNum" sz="quarter" idx="12"/>
          </p:nvPr>
        </p:nvSpPr>
        <p:spPr>
          <a:xfrm>
            <a:off x="10119360" y="6483096"/>
            <a:ext cx="670560" cy="301752"/>
          </a:xfrm>
        </p:spPr>
        <p:txBody>
          <a:bodyPr/>
          <a:lstStyle>
            <a:lvl1pPr algn="ctr">
              <a:defRPr/>
            </a:lvl1pPr>
          </a:lstStyle>
          <a:p>
            <a:fld id="{D57F1E4F-1CFF-5643-939E-217C01CDF565}" type="slidenum">
              <a:rPr lang="en-US" smtClean="0"/>
              <a:pPr/>
              <a:t>‹nº›</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0"/>
            </a:lvl1pPr>
          </a:lstStyle>
          <a:p>
            <a:r>
              <a:rPr kumimoji="0" lang="pt-BR"/>
              <a:t>Clique para editar o título mestre</a:t>
            </a:r>
            <a:endParaRPr kumimoji="0" lang="en-US"/>
          </a:p>
        </p:txBody>
      </p:sp>
      <p:sp>
        <p:nvSpPr>
          <p:cNvPr id="3" name="Espaço Reservado para Data 2"/>
          <p:cNvSpPr>
            <a:spLocks noGrp="1"/>
          </p:cNvSpPr>
          <p:nvPr>
            <p:ph type="dt" sz="half" idx="10"/>
          </p:nvPr>
        </p:nvSpPr>
        <p:spPr/>
        <p:txBody>
          <a:bodyPr/>
          <a:lstStyle/>
          <a:p>
            <a:fld id="{0A165DD9-AD5F-41A9-A615-9419BFE9AED2}" type="datetime1">
              <a:rPr lang="en-US" smtClean="0"/>
              <a:pPr/>
              <a:t>6/4/2019</a:t>
            </a:fld>
            <a:endParaRPr lang="en-US" dirty="0"/>
          </a:p>
        </p:txBody>
      </p:sp>
      <p:sp>
        <p:nvSpPr>
          <p:cNvPr id="4" name="Espaço Reservado para Rodapé 3"/>
          <p:cNvSpPr>
            <a:spLocks noGrp="1"/>
          </p:cNvSpPr>
          <p:nvPr>
            <p:ph type="ftr" sz="quarter" idx="11"/>
          </p:nvPr>
        </p:nvSpPr>
        <p:spPr/>
        <p:txBody>
          <a:bodyPr/>
          <a:lstStyle/>
          <a:p>
            <a:endParaRPr lang="en-US" dirty="0"/>
          </a:p>
        </p:txBody>
      </p:sp>
      <p:sp>
        <p:nvSpPr>
          <p:cNvPr id="5" name="Espaço Reservado para Número de Slide 4"/>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6388608" y="6480969"/>
            <a:ext cx="2844800" cy="301752"/>
          </a:xfrm>
        </p:spPr>
        <p:txBody>
          <a:bodyPr/>
          <a:lstStyle/>
          <a:p>
            <a:fld id="{8617541C-0871-4987-8744-CAD0E34962C3}" type="datetime1">
              <a:rPr lang="en-US" smtClean="0"/>
              <a:pPr/>
              <a:t>6/4/2019</a:t>
            </a:fld>
            <a:endParaRPr lang="en-US" dirty="0"/>
          </a:p>
        </p:txBody>
      </p:sp>
      <p:sp>
        <p:nvSpPr>
          <p:cNvPr id="3" name="Espaço Reservado para Rodapé 2"/>
          <p:cNvSpPr>
            <a:spLocks noGrp="1"/>
          </p:cNvSpPr>
          <p:nvPr>
            <p:ph type="ftr" sz="quarter" idx="11"/>
          </p:nvPr>
        </p:nvSpPr>
        <p:spPr>
          <a:xfrm>
            <a:off x="609601" y="6481895"/>
            <a:ext cx="5680075" cy="300831"/>
          </a:xfrm>
        </p:spPr>
        <p:txBody>
          <a:bodyPr/>
          <a:lstStyle/>
          <a:p>
            <a:endParaRPr lang="en-US" dirty="0"/>
          </a:p>
        </p:txBody>
      </p:sp>
      <p:sp>
        <p:nvSpPr>
          <p:cNvPr id="4" name="Espaço Reservado para Número de Slide 3"/>
          <p:cNvSpPr>
            <a:spLocks noGrp="1"/>
          </p:cNvSpPr>
          <p:nvPr>
            <p:ph type="sldNum" sz="quarter" idx="12"/>
          </p:nvPr>
        </p:nvSpPr>
        <p:spPr>
          <a:xfrm>
            <a:off x="10119360" y="6480969"/>
            <a:ext cx="670560" cy="301752"/>
          </a:xfrm>
        </p:spPr>
        <p:txBody>
          <a:bodyPr/>
          <a:lstStyle/>
          <a:p>
            <a:fld id="{D57F1E4F-1CFF-5643-939E-217C01CDF565}" type="slidenum">
              <a:rPr lang="en-US" smtClean="0"/>
              <a:pPr/>
              <a:t>‹nº›</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pt-BR"/>
              <a:t>Clique para editar o título mestre</a:t>
            </a:r>
            <a:endParaRPr kumimoji="0" lang="en-US"/>
          </a:p>
        </p:txBody>
      </p:sp>
      <p:sp>
        <p:nvSpPr>
          <p:cNvPr id="3" name="Espaço Reservado para Texto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a:t>Clique para editar o texto mestre</a:t>
            </a:r>
          </a:p>
        </p:txBody>
      </p:sp>
      <p:sp>
        <p:nvSpPr>
          <p:cNvPr id="4" name="Espaço Reservado para Conteúdo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a:xfrm>
            <a:off x="8371968" y="6556248"/>
            <a:ext cx="2844800" cy="301752"/>
          </a:xfrm>
        </p:spPr>
        <p:txBody>
          <a:bodyPr/>
          <a:lstStyle>
            <a:lvl1pPr>
              <a:defRPr sz="900"/>
            </a:lvl1pPr>
          </a:lstStyle>
          <a:p>
            <a:fld id="{148293BC-00BA-4C98-B63D-5F8DA5619914}" type="datetime1">
              <a:rPr lang="en-US" smtClean="0"/>
              <a:pPr/>
              <a:t>6/4/2019</a:t>
            </a:fld>
            <a:endParaRPr lang="en-US" dirty="0"/>
          </a:p>
        </p:txBody>
      </p:sp>
      <p:sp>
        <p:nvSpPr>
          <p:cNvPr id="6" name="Espaço Reservado para Rodapé 5"/>
          <p:cNvSpPr>
            <a:spLocks noGrp="1"/>
          </p:cNvSpPr>
          <p:nvPr>
            <p:ph type="ftr" sz="quarter" idx="11"/>
          </p:nvPr>
        </p:nvSpPr>
        <p:spPr>
          <a:xfrm>
            <a:off x="1514476" y="6556248"/>
            <a:ext cx="6857493" cy="301752"/>
          </a:xfrm>
        </p:spPr>
        <p:txBody>
          <a:bodyPr/>
          <a:lstStyle>
            <a:lvl1pPr>
              <a:defRPr sz="900"/>
            </a:lvl1pPr>
          </a:lstStyle>
          <a:p>
            <a:endParaRPr lang="en-US" dirty="0"/>
          </a:p>
        </p:txBody>
      </p:sp>
      <p:sp>
        <p:nvSpPr>
          <p:cNvPr id="7" name="Espaço Reservado para Número de Slide 6"/>
          <p:cNvSpPr>
            <a:spLocks noGrp="1"/>
          </p:cNvSpPr>
          <p:nvPr>
            <p:ph type="sldNum" sz="quarter" idx="12"/>
          </p:nvPr>
        </p:nvSpPr>
        <p:spPr>
          <a:xfrm>
            <a:off x="11214101" y="6556248"/>
            <a:ext cx="670560" cy="301752"/>
          </a:xfrm>
        </p:spPr>
        <p:txBody>
          <a:bodyPr/>
          <a:lstStyle>
            <a:lvl1pPr>
              <a:defRPr sz="900"/>
            </a:lvl1pPr>
          </a:lstStyle>
          <a:p>
            <a:fld id="{D57F1E4F-1CFF-5643-939E-217C01CDF565}" type="slidenum">
              <a:rPr lang="en-US" smtClean="0"/>
              <a:pPr/>
              <a:t>‹nº›</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pt-BR"/>
              <a:t>Clique para editar o título mestre</a:t>
            </a:r>
            <a:endParaRPr kumimoji="0" lang="en-US"/>
          </a:p>
        </p:txBody>
      </p:sp>
      <p:sp>
        <p:nvSpPr>
          <p:cNvPr id="3" name="Espaço Reservado para Imagem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pt-BR" dirty="0"/>
              <a:t>Clique no ícone para adicionar uma imagem</a:t>
            </a:r>
            <a:endParaRPr kumimoji="0" lang="en-US" dirty="0"/>
          </a:p>
        </p:txBody>
      </p:sp>
      <p:sp>
        <p:nvSpPr>
          <p:cNvPr id="4" name="Espaço Reservado para Texto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t-BR"/>
              <a:t>Clique para editar o texto mestre</a:t>
            </a:r>
          </a:p>
        </p:txBody>
      </p:sp>
      <p:sp>
        <p:nvSpPr>
          <p:cNvPr id="5" name="Espaço Reservado para Data 4"/>
          <p:cNvSpPr>
            <a:spLocks noGrp="1"/>
          </p:cNvSpPr>
          <p:nvPr>
            <p:ph type="dt" sz="half" idx="10"/>
          </p:nvPr>
        </p:nvSpPr>
        <p:spPr>
          <a:xfrm>
            <a:off x="8144256" y="6556248"/>
            <a:ext cx="2804160" cy="301752"/>
          </a:xfrm>
        </p:spPr>
        <p:txBody>
          <a:bodyPr/>
          <a:lstStyle>
            <a:lvl1pPr>
              <a:defRPr sz="900"/>
            </a:lvl1pPr>
          </a:lstStyle>
          <a:p>
            <a:fld id="{4E14DE1A-EFB7-4733-ABF9-716547BD7916}" type="datetime1">
              <a:rPr lang="en-US" smtClean="0"/>
              <a:pPr/>
              <a:t>6/4/2019</a:t>
            </a:fld>
            <a:endParaRPr lang="en-US" dirty="0"/>
          </a:p>
        </p:txBody>
      </p:sp>
      <p:sp>
        <p:nvSpPr>
          <p:cNvPr id="6" name="Espaço Reservado para Rodapé 5"/>
          <p:cNvSpPr>
            <a:spLocks noGrp="1"/>
          </p:cNvSpPr>
          <p:nvPr>
            <p:ph type="ftr" sz="quarter" idx="11"/>
          </p:nvPr>
        </p:nvSpPr>
        <p:spPr>
          <a:xfrm>
            <a:off x="1560576" y="6557169"/>
            <a:ext cx="6597429" cy="301752"/>
          </a:xfrm>
        </p:spPr>
        <p:txBody>
          <a:bodyPr/>
          <a:lstStyle>
            <a:lvl1pPr>
              <a:defRPr sz="900"/>
            </a:lvl1pPr>
          </a:lstStyle>
          <a:p>
            <a:endParaRPr lang="en-US" dirty="0"/>
          </a:p>
        </p:txBody>
      </p:sp>
      <p:sp>
        <p:nvSpPr>
          <p:cNvPr id="7" name="Espaço Reservado para Número de Slide 6"/>
          <p:cNvSpPr>
            <a:spLocks noGrp="1"/>
          </p:cNvSpPr>
          <p:nvPr>
            <p:ph type="sldNum" sz="quarter" idx="12"/>
          </p:nvPr>
        </p:nvSpPr>
        <p:spPr>
          <a:xfrm>
            <a:off x="10956256" y="6556248"/>
            <a:ext cx="487680" cy="301752"/>
          </a:xfrm>
        </p:spPr>
        <p:txBody>
          <a:bodyPr/>
          <a:lstStyle>
            <a:lvl1pPr algn="ctr">
              <a:defRPr sz="900"/>
            </a:lvl1pPr>
          </a:lstStyle>
          <a:p>
            <a:fld id="{D57F1E4F-1CFF-5643-939E-217C01CDF565}" type="slidenum">
              <a:rPr lang="en-US" smtClean="0"/>
              <a:pPr/>
              <a:t>‹nº›</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21C08"/>
            </a:gs>
            <a:gs pos="100000">
              <a:srgbClr val="00133A"/>
            </a:gs>
            <a:gs pos="0">
              <a:schemeClr val="accent6">
                <a:lumMod val="50000"/>
              </a:schemeClr>
            </a:gs>
          </a:gsLst>
          <a:lin ang="5400000" scaled="0"/>
          <a:tileRect/>
        </a:gradFill>
        <a:effectLst/>
      </p:bgPr>
    </p:bg>
    <p:spTree>
      <p:nvGrpSpPr>
        <p:cNvPr id="1" name=""/>
        <p:cNvGrpSpPr/>
        <p:nvPr/>
      </p:nvGrpSpPr>
      <p:grpSpPr>
        <a:xfrm>
          <a:off x="0" y="0"/>
          <a:ext cx="0" cy="0"/>
          <a:chOff x="0" y="0"/>
          <a:chExt cx="0" cy="0"/>
        </a:xfrm>
      </p:grpSpPr>
      <p:sp>
        <p:nvSpPr>
          <p:cNvPr id="11" name="Triângulo retângulo 10"/>
          <p:cNvSpPr/>
          <p:nvPr/>
        </p:nvSpPr>
        <p:spPr>
          <a:xfrm>
            <a:off x="9381" y="14073"/>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Conector reto 7"/>
          <p:cNvCxnSpPr/>
          <p:nvPr/>
        </p:nvCxnSpPr>
        <p:spPr>
          <a:xfrm>
            <a:off x="0" y="7037"/>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ector reto 8"/>
          <p:cNvCxnSpPr/>
          <p:nvPr/>
        </p:nvCxnSpPr>
        <p:spPr>
          <a:xfrm rot="10800000" flipV="1">
            <a:off x="8625062"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ço Reservado para Título 21"/>
          <p:cNvSpPr>
            <a:spLocks noGrp="1"/>
          </p:cNvSpPr>
          <p:nvPr>
            <p:ph type="title"/>
          </p:nvPr>
        </p:nvSpPr>
        <p:spPr>
          <a:xfrm>
            <a:off x="609600" y="267494"/>
            <a:ext cx="10972800" cy="1399032"/>
          </a:xfrm>
          <a:prstGeom prst="rect">
            <a:avLst/>
          </a:prstGeom>
        </p:spPr>
        <p:txBody>
          <a:bodyPr vert="horz" anchor="ctr">
            <a:normAutofit/>
          </a:bodyPr>
          <a:lstStyle/>
          <a:p>
            <a:r>
              <a:rPr kumimoji="0" lang="pt-BR"/>
              <a:t>Clique para editar o título mestre</a:t>
            </a:r>
            <a:endParaRPr kumimoji="0" lang="en-US"/>
          </a:p>
        </p:txBody>
      </p:sp>
      <p:sp>
        <p:nvSpPr>
          <p:cNvPr id="13" name="Espaço Reservado para Texto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pt-BR"/>
              <a:t>Clique para editar 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4" name="Espaço Reservado para Data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97ABAE39-FD69-4D2D-B872-A15A04CB3C88}" type="datetime1">
              <a:rPr lang="en-US" smtClean="0"/>
              <a:pPr/>
              <a:t>6/4/2019</a:t>
            </a:fld>
            <a:endParaRPr lang="en-US" dirty="0"/>
          </a:p>
        </p:txBody>
      </p:sp>
      <p:sp>
        <p:nvSpPr>
          <p:cNvPr id="3" name="Espaço Reservado para Rodapé 2"/>
          <p:cNvSpPr>
            <a:spLocks noGrp="1"/>
          </p:cNvSpPr>
          <p:nvPr>
            <p:ph type="ftr" sz="quarter" idx="3"/>
          </p:nvPr>
        </p:nvSpPr>
        <p:spPr>
          <a:xfrm>
            <a:off x="609601" y="6481895"/>
            <a:ext cx="5680075"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Espaço Reservado para Número de Slide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D57F1E4F-1CFF-5643-939E-217C01CDF565}" type="slidenum">
              <a:rPr lang="en-US" smtClean="0"/>
              <a:pPr/>
              <a:t>‹nº›</a:t>
            </a:fld>
            <a:endParaRPr lang="en-US" dirty="0"/>
          </a:p>
        </p:txBody>
      </p:sp>
    </p:spTree>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fade/>
  </p:transition>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materiais.nossacausa.com/ebook-controles-contabilidade-transparencia"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jfif"/><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6.jp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11" Type="http://schemas.openxmlformats.org/officeDocument/2006/relationships/image" Target="../media/image2.jp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9"/>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CaixaDeTexto 5"/>
          <p:cNvSpPr txBox="1"/>
          <p:nvPr/>
        </p:nvSpPr>
        <p:spPr>
          <a:xfrm>
            <a:off x="383116" y="2895076"/>
            <a:ext cx="11425767" cy="3477875"/>
          </a:xfrm>
          <a:prstGeom prst="rect">
            <a:avLst/>
          </a:prstGeom>
          <a:noFill/>
        </p:spPr>
        <p:txBody>
          <a:bodyPr>
            <a:spAutoFit/>
          </a:bodyPr>
          <a:lstStyle/>
          <a:p>
            <a:pPr lvl="1" algn="ctr">
              <a:defRPr/>
            </a:pPr>
            <a:r>
              <a:rPr lang="pt-BR" sz="4800" b="1" cap="all" dirty="0">
                <a:solidFill>
                  <a:srgbClr val="FFFF00"/>
                </a:solidFill>
                <a:latin typeface="Arial" panose="020B0604020202020204" pitchFamily="34" charset="0"/>
                <a:cs typeface="Arial" panose="020B0604020202020204" pitchFamily="34" charset="0"/>
              </a:rPr>
              <a:t>APLICABILIDADE DA LEI Nº 13.019/14 (MROSC)</a:t>
            </a:r>
          </a:p>
          <a:p>
            <a:pPr lvl="1" algn="ctr">
              <a:defRPr/>
            </a:pPr>
            <a:endParaRPr lang="pt-BR" sz="4800" b="1" cap="all" dirty="0">
              <a:solidFill>
                <a:srgbClr val="FFFF00"/>
              </a:solidFill>
              <a:latin typeface="Arial" panose="020B0604020202020204" pitchFamily="34" charset="0"/>
              <a:cs typeface="Arial" panose="020B0604020202020204" pitchFamily="34" charset="0"/>
            </a:endParaRPr>
          </a:p>
          <a:p>
            <a:pPr algn="r" fontAlgn="auto">
              <a:spcBef>
                <a:spcPts val="0"/>
              </a:spcBef>
              <a:spcAft>
                <a:spcPts val="2400"/>
              </a:spcAft>
              <a:defRPr/>
            </a:pPr>
            <a:endParaRPr lang="pt-BR" sz="2800" b="1" i="1" dirty="0">
              <a:latin typeface="+mj-lt"/>
              <a:cs typeface="Arial" panose="020B0604020202020204" pitchFamily="34" charset="0"/>
            </a:endParaRPr>
          </a:p>
          <a:p>
            <a:pPr algn="r" fontAlgn="auto">
              <a:spcBef>
                <a:spcPts val="0"/>
              </a:spcBef>
              <a:spcAft>
                <a:spcPts val="2400"/>
              </a:spcAft>
              <a:defRPr/>
            </a:pPr>
            <a:r>
              <a:rPr lang="pt-BR" sz="2800" b="1" i="1" dirty="0">
                <a:latin typeface="+mj-lt"/>
                <a:cs typeface="Arial" panose="020B0604020202020204" pitchFamily="34" charset="0"/>
              </a:rPr>
              <a:t>Nailton Cazumbá</a:t>
            </a:r>
            <a:endParaRPr lang="pt-BR" sz="2800" b="1" dirty="0">
              <a:latin typeface="+mj-lt"/>
              <a:cs typeface="Arial" panose="020B0604020202020204" pitchFamily="34" charset="0"/>
            </a:endParaRPr>
          </a:p>
        </p:txBody>
      </p:sp>
      <p:pic>
        <p:nvPicPr>
          <p:cNvPr id="5" name="Imagem 4">
            <a:extLst>
              <a:ext uri="{FF2B5EF4-FFF2-40B4-BE49-F238E27FC236}">
                <a16:creationId xmlns:a16="http://schemas.microsoft.com/office/drawing/2014/main" xmlns="" id="{631E89BC-75BB-418C-9CA9-F8A4FF845885}"/>
              </a:ext>
            </a:extLst>
          </p:cNvPr>
          <p:cNvPicPr>
            <a:picLocks noChangeAspect="1"/>
          </p:cNvPicPr>
          <p:nvPr/>
        </p:nvPicPr>
        <p:blipFill>
          <a:blip r:embed="rId2"/>
          <a:stretch>
            <a:fillRect/>
          </a:stretch>
        </p:blipFill>
        <p:spPr>
          <a:xfrm>
            <a:off x="8857391" y="204261"/>
            <a:ext cx="3169593" cy="2279859"/>
          </a:xfrm>
          <a:prstGeom prst="rect">
            <a:avLst/>
          </a:prstGeom>
        </p:spPr>
      </p:pic>
    </p:spTree>
    <p:extLst>
      <p:ext uri="{BB962C8B-B14F-4D97-AF65-F5344CB8AC3E}">
        <p14:creationId xmlns:p14="http://schemas.microsoft.com/office/powerpoint/2010/main" val="412761017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1"/>
          </p:nvPr>
        </p:nvSpPr>
        <p:spPr/>
        <p:txBody>
          <a:bodyPr/>
          <a:lstStyle/>
          <a:p>
            <a:fld id="{D57F1E4F-1CFF-5643-939E-217C01CDF565}" type="slidenum">
              <a:rPr lang="en-US" sz="1400" smtClean="0">
                <a:solidFill>
                  <a:srgbClr val="000000"/>
                </a:solidFill>
              </a:rPr>
              <a:pPr/>
              <a:t>10</a:t>
            </a:fld>
            <a:endParaRPr lang="en-US" sz="1400" dirty="0">
              <a:solidFill>
                <a:srgbClr val="000000"/>
              </a:solidFill>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98" y="232012"/>
            <a:ext cx="11696131" cy="6414448"/>
          </a:xfrm>
          <a:prstGeom prst="rect">
            <a:avLst/>
          </a:prstGeom>
        </p:spPr>
      </p:pic>
    </p:spTree>
    <p:extLst>
      <p:ext uri="{BB962C8B-B14F-4D97-AF65-F5344CB8AC3E}">
        <p14:creationId xmlns:p14="http://schemas.microsoft.com/office/powerpoint/2010/main" val="81913568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1"/>
          </p:nvPr>
        </p:nvSpPr>
        <p:spPr/>
        <p:txBody>
          <a:bodyPr/>
          <a:lstStyle/>
          <a:p>
            <a:fld id="{D57F1E4F-1CFF-5643-939E-217C01CDF565}" type="slidenum">
              <a:rPr lang="en-US" sz="1400" smtClean="0">
                <a:solidFill>
                  <a:srgbClr val="000000"/>
                </a:solidFill>
              </a:rPr>
              <a:pPr/>
              <a:t>11</a:t>
            </a:fld>
            <a:endParaRPr lang="en-US" sz="1400" dirty="0">
              <a:solidFill>
                <a:srgbClr val="000000"/>
              </a:solidFill>
            </a:endParaRPr>
          </a:p>
        </p:txBody>
      </p:sp>
      <p:pic>
        <p:nvPicPr>
          <p:cNvPr id="4" name="Imagem 3"/>
          <p:cNvPicPr>
            <a:picLocks noChangeAspect="1"/>
          </p:cNvPicPr>
          <p:nvPr/>
        </p:nvPicPr>
        <p:blipFill>
          <a:blip r:embed="rId2"/>
          <a:stretch>
            <a:fillRect/>
          </a:stretch>
        </p:blipFill>
        <p:spPr>
          <a:xfrm>
            <a:off x="194872" y="209861"/>
            <a:ext cx="11857219" cy="6490741"/>
          </a:xfrm>
          <a:prstGeom prst="rect">
            <a:avLst/>
          </a:prstGeom>
        </p:spPr>
      </p:pic>
    </p:spTree>
    <p:extLst>
      <p:ext uri="{BB962C8B-B14F-4D97-AF65-F5344CB8AC3E}">
        <p14:creationId xmlns:p14="http://schemas.microsoft.com/office/powerpoint/2010/main" val="245101290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9"/>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601" y="835893"/>
            <a:ext cx="2612571" cy="2798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ixaDeTexto 4"/>
          <p:cNvSpPr txBox="1"/>
          <p:nvPr/>
        </p:nvSpPr>
        <p:spPr>
          <a:xfrm>
            <a:off x="1" y="4"/>
            <a:ext cx="11952515" cy="830997"/>
          </a:xfrm>
          <a:prstGeom prst="rect">
            <a:avLst/>
          </a:prstGeom>
          <a:noFill/>
        </p:spPr>
        <p:txBody>
          <a:bodyPr wrap="square">
            <a:spAutoFit/>
          </a:bodyPr>
          <a:lstStyle/>
          <a:p>
            <a:pPr lvl="1" algn="ctr">
              <a:defRPr/>
            </a:pPr>
            <a:r>
              <a:rPr lang="pt-BR" sz="2400" b="1" cap="all" dirty="0">
                <a:solidFill>
                  <a:srgbClr val="FFFF00"/>
                </a:solidFill>
                <a:latin typeface="+mj-lt"/>
              </a:rPr>
              <a:t>processo de capacitação e DE disponibilização de manuais de prestação de contas</a:t>
            </a:r>
            <a:endParaRPr lang="pt-BR" sz="2400" cap="all" dirty="0">
              <a:solidFill>
                <a:srgbClr val="FFFF00"/>
              </a:solidFill>
            </a:endParaRPr>
          </a:p>
        </p:txBody>
      </p:sp>
      <p:sp>
        <p:nvSpPr>
          <p:cNvPr id="18" name="Retângulo de cantos arredondados 17"/>
          <p:cNvSpPr/>
          <p:nvPr/>
        </p:nvSpPr>
        <p:spPr>
          <a:xfrm>
            <a:off x="738911" y="1084977"/>
            <a:ext cx="3084944" cy="2699039"/>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FFFF00"/>
                </a:solidFill>
              </a:rPr>
              <a:t>Poder Público em coordenação com as OSC</a:t>
            </a:r>
          </a:p>
          <a:p>
            <a:pPr lvl="0" algn="ctr"/>
            <a:endParaRPr lang="pt-BR" sz="800" b="1" dirty="0">
              <a:solidFill>
                <a:srgbClr val="FFFF00"/>
              </a:solidFill>
            </a:endParaRPr>
          </a:p>
          <a:p>
            <a:pPr lvl="0" algn="ctr"/>
            <a:r>
              <a:rPr lang="pt-BR" b="1" dirty="0">
                <a:solidFill>
                  <a:schemeClr val="tx1"/>
                </a:solidFill>
              </a:rPr>
              <a:t>Programas de capacitação, inclusive para Representantes das OSC </a:t>
            </a:r>
          </a:p>
        </p:txBody>
      </p:sp>
      <p:sp>
        <p:nvSpPr>
          <p:cNvPr id="12" name="Retângulo de cantos arredondados 11"/>
          <p:cNvSpPr/>
          <p:nvPr/>
        </p:nvSpPr>
        <p:spPr>
          <a:xfrm>
            <a:off x="3476170" y="3945196"/>
            <a:ext cx="2859315" cy="2699039"/>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FFFF00"/>
                </a:solidFill>
              </a:rPr>
              <a:t>Adm.  pública deverá fornecer manuais específicos às OSC</a:t>
            </a:r>
          </a:p>
          <a:p>
            <a:pPr lvl="0" algn="ctr"/>
            <a:endParaRPr lang="pt-BR" sz="500" b="1" dirty="0">
              <a:solidFill>
                <a:srgbClr val="FFFF00"/>
              </a:solidFill>
            </a:endParaRPr>
          </a:p>
          <a:p>
            <a:pPr lvl="0" algn="ctr"/>
            <a:r>
              <a:rPr lang="pt-BR" b="1" dirty="0">
                <a:solidFill>
                  <a:schemeClr val="tx1"/>
                </a:solidFill>
              </a:rPr>
              <a:t>Execução e PC</a:t>
            </a:r>
            <a:endParaRPr lang="pt-BR" sz="1600" b="1" dirty="0">
              <a:solidFill>
                <a:schemeClr val="tx1"/>
              </a:solidFill>
            </a:endParaRPr>
          </a:p>
        </p:txBody>
      </p:sp>
      <p:sp>
        <p:nvSpPr>
          <p:cNvPr id="13" name="Retângulo de cantos arredondados 12"/>
          <p:cNvSpPr/>
          <p:nvPr/>
        </p:nvSpPr>
        <p:spPr>
          <a:xfrm>
            <a:off x="6647542" y="3972444"/>
            <a:ext cx="2859315" cy="2699039"/>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FFFF00"/>
                </a:solidFill>
              </a:rPr>
              <a:t>Alterações no conteúdo dos manuais devem ser previamente informadas à OSC</a:t>
            </a:r>
          </a:p>
        </p:txBody>
      </p:sp>
      <p:sp>
        <p:nvSpPr>
          <p:cNvPr id="14" name="Retângulo de cantos arredondados 13"/>
          <p:cNvSpPr/>
          <p:nvPr/>
        </p:nvSpPr>
        <p:spPr>
          <a:xfrm>
            <a:off x="9107716" y="1109889"/>
            <a:ext cx="2859315" cy="2699039"/>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FFFF00"/>
                </a:solidFill>
              </a:rPr>
              <a:t>Publicados em meios oficiais de comunicação</a:t>
            </a:r>
          </a:p>
        </p:txBody>
      </p:sp>
    </p:spTree>
    <p:extLst>
      <p:ext uri="{BB962C8B-B14F-4D97-AF65-F5344CB8AC3E}">
        <p14:creationId xmlns:p14="http://schemas.microsoft.com/office/powerpoint/2010/main" val="1026271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9"/>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CaixaDeTexto 4"/>
          <p:cNvSpPr txBox="1"/>
          <p:nvPr/>
        </p:nvSpPr>
        <p:spPr>
          <a:xfrm>
            <a:off x="431801" y="113000"/>
            <a:ext cx="11425767" cy="523220"/>
          </a:xfrm>
          <a:prstGeom prst="rect">
            <a:avLst/>
          </a:prstGeom>
          <a:noFill/>
        </p:spPr>
        <p:txBody>
          <a:bodyPr>
            <a:spAutoFit/>
          </a:bodyPr>
          <a:lstStyle/>
          <a:p>
            <a:pPr algn="ctr" fontAlgn="auto">
              <a:spcBef>
                <a:spcPts val="0"/>
              </a:spcBef>
              <a:spcAft>
                <a:spcPts val="0"/>
              </a:spcAft>
              <a:defRPr/>
            </a:pPr>
            <a:r>
              <a:rPr lang="pt-BR" sz="2800" b="1" dirty="0">
                <a:solidFill>
                  <a:srgbClr val="FFFF00"/>
                </a:solidFill>
                <a:latin typeface="+mj-lt"/>
              </a:rPr>
              <a:t>PRINCIPAIS PONTOS DA LEI nº 13.019/14</a:t>
            </a:r>
            <a:endParaRPr lang="pt-BR" sz="2800" b="1" u="sng" dirty="0">
              <a:solidFill>
                <a:srgbClr val="FFFF00"/>
              </a:solidFill>
              <a:latin typeface="+mj-lt"/>
              <a:cs typeface="Arial" panose="020B0604020202020204" pitchFamily="34" charset="0"/>
            </a:endParaRPr>
          </a:p>
        </p:txBody>
      </p:sp>
      <p:sp>
        <p:nvSpPr>
          <p:cNvPr id="8" name="Retângulo de cantos arredondados 7"/>
          <p:cNvSpPr/>
          <p:nvPr/>
        </p:nvSpPr>
        <p:spPr>
          <a:xfrm>
            <a:off x="320410" y="955963"/>
            <a:ext cx="3510117" cy="2571241"/>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600" b="1" dirty="0">
                <a:solidFill>
                  <a:srgbClr val="FFFF00"/>
                </a:solidFill>
              </a:rPr>
              <a:t>Novos Instrumentos de Parceria</a:t>
            </a:r>
          </a:p>
        </p:txBody>
      </p:sp>
      <p:sp>
        <p:nvSpPr>
          <p:cNvPr id="9" name="Retângulo de cantos arredondados 8"/>
          <p:cNvSpPr/>
          <p:nvPr/>
        </p:nvSpPr>
        <p:spPr>
          <a:xfrm>
            <a:off x="2456712" y="3865418"/>
            <a:ext cx="3510117" cy="2770909"/>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600" b="1" dirty="0">
                <a:solidFill>
                  <a:srgbClr val="FFFF00"/>
                </a:solidFill>
              </a:rPr>
              <a:t>Abrangência Nacional</a:t>
            </a:r>
          </a:p>
        </p:txBody>
      </p:sp>
      <p:sp>
        <p:nvSpPr>
          <p:cNvPr id="11" name="Retângulo de cantos arredondados 10"/>
          <p:cNvSpPr/>
          <p:nvPr/>
        </p:nvSpPr>
        <p:spPr>
          <a:xfrm>
            <a:off x="6205536" y="3865418"/>
            <a:ext cx="3510117" cy="2812473"/>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Regras para Seleção, Celebração, Execução, Monitoramento, Avaliação, e Prestação de contas</a:t>
            </a: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597" y="720277"/>
            <a:ext cx="2612571" cy="2876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tângulo de cantos arredondados 13"/>
          <p:cNvSpPr/>
          <p:nvPr/>
        </p:nvSpPr>
        <p:spPr>
          <a:xfrm>
            <a:off x="8408880" y="1025236"/>
            <a:ext cx="3510117" cy="2549362"/>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Novas permissões de despesas nas parcerias</a:t>
            </a:r>
          </a:p>
        </p:txBody>
      </p:sp>
    </p:spTree>
    <p:extLst>
      <p:ext uri="{BB962C8B-B14F-4D97-AF65-F5344CB8AC3E}">
        <p14:creationId xmlns:p14="http://schemas.microsoft.com/office/powerpoint/2010/main" val="520825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9"/>
          <p:cNvSpPr>
            <a:spLocks noGrp="1"/>
          </p:cNvSpPr>
          <p:nvPr>
            <p:ph type="sldNum" sz="quarter" idx="12"/>
          </p:nvPr>
        </p:nvSpPr>
        <p:spPr/>
        <p:txBody>
          <a:bodyPr/>
          <a:lstStyle/>
          <a:p>
            <a:fld id="{D57F1E4F-1CFF-5643-939E-217C01CDF565}" type="slidenum">
              <a:rPr lang="en-US" smtClean="0"/>
              <a:pPr/>
              <a:t>14</a:t>
            </a:fld>
            <a:endParaRPr lang="en-US" dirty="0"/>
          </a:p>
        </p:txBody>
      </p:sp>
      <p:sp>
        <p:nvSpPr>
          <p:cNvPr id="5" name="CaixaDeTexto 4"/>
          <p:cNvSpPr txBox="1"/>
          <p:nvPr/>
        </p:nvSpPr>
        <p:spPr>
          <a:xfrm>
            <a:off x="140042" y="239006"/>
            <a:ext cx="11911916" cy="584775"/>
          </a:xfrm>
          <a:prstGeom prst="rect">
            <a:avLst/>
          </a:prstGeom>
          <a:noFill/>
        </p:spPr>
        <p:txBody>
          <a:bodyPr wrap="square">
            <a:spAutoFit/>
          </a:bodyPr>
          <a:lstStyle/>
          <a:p>
            <a:pPr algn="ctr">
              <a:defRPr/>
            </a:pPr>
            <a:r>
              <a:rPr lang="pt-BR" sz="3200" b="1" cap="all" dirty="0">
                <a:solidFill>
                  <a:srgbClr val="FFFF00"/>
                </a:solidFill>
              </a:rPr>
              <a:t>O que muda na GESTÃO das osc E na ADM. PÚBLICA</a:t>
            </a:r>
            <a:endParaRPr lang="pt-BR" sz="3200" cap="all" dirty="0">
              <a:solidFill>
                <a:srgbClr val="FFFF00"/>
              </a:solidFill>
            </a:endParaRPr>
          </a:p>
        </p:txBody>
      </p:sp>
      <p:pic>
        <p:nvPicPr>
          <p:cNvPr id="12" name="Imagem 11"/>
          <p:cNvPicPr/>
          <p:nvPr/>
        </p:nvPicPr>
        <p:blipFill>
          <a:blip r:embed="rId2" cstate="print">
            <a:extLst>
              <a:ext uri="{28A0092B-C50C-407E-A947-70E740481C1C}">
                <a14:useLocalDpi xmlns:a14="http://schemas.microsoft.com/office/drawing/2010/main" val="0"/>
              </a:ext>
            </a:extLst>
          </a:blip>
          <a:stretch>
            <a:fillRect/>
          </a:stretch>
        </p:blipFill>
        <p:spPr>
          <a:xfrm>
            <a:off x="834758" y="1136074"/>
            <a:ext cx="10335806" cy="5482920"/>
          </a:xfrm>
          <a:prstGeom prst="rect">
            <a:avLst/>
          </a:prstGeom>
        </p:spPr>
      </p:pic>
      <p:sp>
        <p:nvSpPr>
          <p:cNvPr id="2" name="Retângulo de cantos arredondados 1"/>
          <p:cNvSpPr/>
          <p:nvPr/>
        </p:nvSpPr>
        <p:spPr>
          <a:xfrm>
            <a:off x="924948" y="5092501"/>
            <a:ext cx="2506660" cy="1388468"/>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bg1"/>
                </a:solidFill>
              </a:rPr>
              <a:t>Plataforma Eletrônica / Monitoramento e Avaliação</a:t>
            </a:r>
          </a:p>
        </p:txBody>
      </p:sp>
      <p:sp>
        <p:nvSpPr>
          <p:cNvPr id="3" name="Seta para a direita 2"/>
          <p:cNvSpPr/>
          <p:nvPr/>
        </p:nvSpPr>
        <p:spPr>
          <a:xfrm rot="10800000">
            <a:off x="3546816" y="5613442"/>
            <a:ext cx="501446" cy="346585"/>
          </a:xfrm>
          <a:prstGeom prst="rightArrow">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7" name="Retângulo de cantos arredondados 6"/>
          <p:cNvSpPr/>
          <p:nvPr/>
        </p:nvSpPr>
        <p:spPr>
          <a:xfrm>
            <a:off x="210829" y="1443586"/>
            <a:ext cx="2612775" cy="1253612"/>
          </a:xfrm>
          <a:prstGeom prst="roundRect">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1"/>
                </a:solidFill>
              </a:rPr>
              <a:t>Simplificação /  Cumprimento de prazos / Manifestação formal</a:t>
            </a:r>
          </a:p>
        </p:txBody>
      </p:sp>
      <p:sp>
        <p:nvSpPr>
          <p:cNvPr id="4" name="Seta dobrada 3"/>
          <p:cNvSpPr/>
          <p:nvPr/>
        </p:nvSpPr>
        <p:spPr>
          <a:xfrm rot="16433413">
            <a:off x="1610968" y="2902696"/>
            <a:ext cx="545690" cy="667634"/>
          </a:xfrm>
          <a:prstGeom prst="bentArrow">
            <a:avLst>
              <a:gd name="adj1" fmla="val 41854"/>
              <a:gd name="adj2" fmla="val 50000"/>
              <a:gd name="adj3" fmla="val 28844"/>
              <a:gd name="adj4" fmla="val 43750"/>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9" name="Retângulo de cantos arredondados 1">
            <a:extLst>
              <a:ext uri="{FF2B5EF4-FFF2-40B4-BE49-F238E27FC236}">
                <a16:creationId xmlns:a16="http://schemas.microsoft.com/office/drawing/2014/main" xmlns="" id="{84B5354D-90EA-450A-9D1D-206785C53B27}"/>
              </a:ext>
            </a:extLst>
          </p:cNvPr>
          <p:cNvSpPr/>
          <p:nvPr/>
        </p:nvSpPr>
        <p:spPr>
          <a:xfrm>
            <a:off x="8744467" y="1345991"/>
            <a:ext cx="2612775" cy="103446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bg1"/>
                </a:solidFill>
              </a:rPr>
              <a:t>Chamamento</a:t>
            </a:r>
            <a:r>
              <a:rPr lang="pt-BR" sz="2000" b="1" dirty="0">
                <a:solidFill>
                  <a:schemeClr val="tx1"/>
                </a:solidFill>
              </a:rPr>
              <a:t> </a:t>
            </a:r>
            <a:r>
              <a:rPr lang="pt-BR" sz="2000" b="1" dirty="0">
                <a:solidFill>
                  <a:schemeClr val="bg1"/>
                </a:solidFill>
              </a:rPr>
              <a:t>Público / Dispensa / Inexigibilidade</a:t>
            </a:r>
          </a:p>
        </p:txBody>
      </p:sp>
      <p:sp>
        <p:nvSpPr>
          <p:cNvPr id="11" name="Seta para a direita 2">
            <a:extLst>
              <a:ext uri="{FF2B5EF4-FFF2-40B4-BE49-F238E27FC236}">
                <a16:creationId xmlns:a16="http://schemas.microsoft.com/office/drawing/2014/main" xmlns="" id="{243CA292-9068-428D-B6F2-8198442555CC}"/>
              </a:ext>
            </a:extLst>
          </p:cNvPr>
          <p:cNvSpPr/>
          <p:nvPr/>
        </p:nvSpPr>
        <p:spPr>
          <a:xfrm>
            <a:off x="8085213" y="1747432"/>
            <a:ext cx="501446" cy="346585"/>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Retângulo de cantos arredondados 6">
            <a:extLst>
              <a:ext uri="{FF2B5EF4-FFF2-40B4-BE49-F238E27FC236}">
                <a16:creationId xmlns:a16="http://schemas.microsoft.com/office/drawing/2014/main" xmlns="" id="{2E8AADAF-39C2-4A21-A15C-4C4527A8AD0C}"/>
              </a:ext>
            </a:extLst>
          </p:cNvPr>
          <p:cNvSpPr/>
          <p:nvPr/>
        </p:nvSpPr>
        <p:spPr>
          <a:xfrm>
            <a:off x="9445875" y="4893447"/>
            <a:ext cx="2369710" cy="1034462"/>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1"/>
                </a:solidFill>
              </a:rPr>
              <a:t>Novos Instrumentos de Parceria</a:t>
            </a:r>
          </a:p>
        </p:txBody>
      </p:sp>
      <p:sp>
        <p:nvSpPr>
          <p:cNvPr id="14" name="Seta dobrada 3">
            <a:extLst>
              <a:ext uri="{FF2B5EF4-FFF2-40B4-BE49-F238E27FC236}">
                <a16:creationId xmlns:a16="http://schemas.microsoft.com/office/drawing/2014/main" xmlns="" id="{D4CC029A-4732-4ADF-A2B5-4A0F09FCD05E}"/>
              </a:ext>
            </a:extLst>
          </p:cNvPr>
          <p:cNvSpPr/>
          <p:nvPr/>
        </p:nvSpPr>
        <p:spPr>
          <a:xfrm rot="5400000">
            <a:off x="9915847" y="4059447"/>
            <a:ext cx="545690" cy="667634"/>
          </a:xfrm>
          <a:prstGeom prst="bentArrow">
            <a:avLst>
              <a:gd name="adj1" fmla="val 41854"/>
              <a:gd name="adj2" fmla="val 50000"/>
              <a:gd name="adj3" fmla="val 28844"/>
              <a:gd name="adj4" fmla="val 4375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Tree>
    <p:extLst>
      <p:ext uri="{BB962C8B-B14F-4D97-AF65-F5344CB8AC3E}">
        <p14:creationId xmlns:p14="http://schemas.microsoft.com/office/powerpoint/2010/main" val="424868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4" grpId="0" animBg="1"/>
      <p:bldP spid="9" grpId="0" animBg="1"/>
      <p:bldP spid="11"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fld id="{D57F1E4F-1CFF-5643-939E-217C01CDF565}" type="slidenum">
              <a:rPr lang="en-US" smtClean="0"/>
              <a:pPr/>
              <a:t>15</a:t>
            </a:fld>
            <a:endParaRPr lang="en-US" dirty="0"/>
          </a:p>
        </p:txBody>
      </p:sp>
      <p:sp>
        <p:nvSpPr>
          <p:cNvPr id="4" name="CaixaDeTexto 3"/>
          <p:cNvSpPr txBox="1"/>
          <p:nvPr/>
        </p:nvSpPr>
        <p:spPr>
          <a:xfrm>
            <a:off x="268027" y="2377643"/>
            <a:ext cx="11425767" cy="1200329"/>
          </a:xfrm>
          <a:prstGeom prst="rect">
            <a:avLst/>
          </a:prstGeom>
          <a:noFill/>
        </p:spPr>
        <p:txBody>
          <a:bodyPr>
            <a:spAutoFit/>
          </a:bodyPr>
          <a:lstStyle/>
          <a:p>
            <a:pPr algn="ctr" fontAlgn="auto">
              <a:spcBef>
                <a:spcPts val="0"/>
              </a:spcBef>
              <a:spcAft>
                <a:spcPts val="0"/>
              </a:spcAft>
              <a:defRPr/>
            </a:pPr>
            <a:r>
              <a:rPr lang="pt-BR" sz="7200" b="1" dirty="0">
                <a:solidFill>
                  <a:srgbClr val="FFFF00"/>
                </a:solidFill>
                <a:latin typeface="Arial" panose="020B0604020202020204" pitchFamily="34" charset="0"/>
                <a:cs typeface="Arial" panose="020B0604020202020204" pitchFamily="34" charset="0"/>
              </a:rPr>
              <a:t>SELEÇÃO</a:t>
            </a:r>
            <a:endParaRPr lang="pt-BR"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92892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9"/>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CaixaDeTexto 5"/>
          <p:cNvSpPr txBox="1"/>
          <p:nvPr/>
        </p:nvSpPr>
        <p:spPr>
          <a:xfrm>
            <a:off x="431801" y="412366"/>
            <a:ext cx="11425767" cy="523220"/>
          </a:xfrm>
          <a:prstGeom prst="rect">
            <a:avLst/>
          </a:prstGeom>
          <a:noFill/>
        </p:spPr>
        <p:txBody>
          <a:bodyPr>
            <a:spAutoFit/>
          </a:bodyPr>
          <a:lstStyle/>
          <a:p>
            <a:pPr fontAlgn="auto">
              <a:spcBef>
                <a:spcPts val="0"/>
              </a:spcBef>
              <a:spcAft>
                <a:spcPts val="0"/>
              </a:spcAft>
              <a:defRPr/>
            </a:pPr>
            <a:r>
              <a:rPr lang="pt-BR" sz="2800" b="1" dirty="0">
                <a:solidFill>
                  <a:srgbClr val="FFFF00"/>
                </a:solidFill>
                <a:latin typeface="+mj-lt"/>
              </a:rPr>
              <a:t>SELEÇÃO</a:t>
            </a:r>
            <a:endParaRPr lang="pt-BR" sz="2800" b="1" dirty="0"/>
          </a:p>
        </p:txBody>
      </p:sp>
      <p:sp>
        <p:nvSpPr>
          <p:cNvPr id="5" name="Retângulo de cantos arredondados 4"/>
          <p:cNvSpPr/>
          <p:nvPr/>
        </p:nvSpPr>
        <p:spPr>
          <a:xfrm>
            <a:off x="307108" y="1077356"/>
            <a:ext cx="8911775" cy="876136"/>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pt-BR" sz="2400" b="1" dirty="0"/>
              <a:t>Participação em Chamamento Público (salvo exceções)</a:t>
            </a:r>
          </a:p>
        </p:txBody>
      </p:sp>
      <p:sp>
        <p:nvSpPr>
          <p:cNvPr id="7" name="Retângulo de cantos arredondados 6"/>
          <p:cNvSpPr/>
          <p:nvPr/>
        </p:nvSpPr>
        <p:spPr>
          <a:xfrm>
            <a:off x="2278898" y="4147008"/>
            <a:ext cx="8911775" cy="998198"/>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pt-BR" sz="2400" b="1" dirty="0"/>
              <a:t>Apresentação de Proposta e Plano de Trabalho detalhando as ações a serem desenvolvidas </a:t>
            </a:r>
          </a:p>
        </p:txBody>
      </p:sp>
      <p:sp>
        <p:nvSpPr>
          <p:cNvPr id="8" name="Retângulo de cantos arredondados 7"/>
          <p:cNvSpPr/>
          <p:nvPr/>
        </p:nvSpPr>
        <p:spPr>
          <a:xfrm>
            <a:off x="3063675" y="5301275"/>
            <a:ext cx="8911775" cy="1038125"/>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pt-BR" sz="2400" b="1" dirty="0"/>
              <a:t>Apresentação dos documentos exigidos no Lei e no Edital de Chamamento Público</a:t>
            </a:r>
            <a:endParaRPr lang="pt-BR" sz="1600" b="1" dirty="0">
              <a:solidFill>
                <a:srgbClr val="FFFF00"/>
              </a:solidFill>
              <a:cs typeface="Arial" panose="020B0604020202020204" pitchFamily="34" charset="0"/>
            </a:endParaRPr>
          </a:p>
        </p:txBody>
      </p:sp>
      <p:sp>
        <p:nvSpPr>
          <p:cNvPr id="9" name="Retângulo de cantos arredondados 6"/>
          <p:cNvSpPr/>
          <p:nvPr/>
        </p:nvSpPr>
        <p:spPr>
          <a:xfrm>
            <a:off x="1186660" y="2132195"/>
            <a:ext cx="8911775" cy="929660"/>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pt-BR" sz="2400" b="1" dirty="0"/>
              <a:t>Adequação da Proposta ao programa ou ação correspondente ao abjeto da parceria.</a:t>
            </a:r>
          </a:p>
        </p:txBody>
      </p:sp>
      <p:sp>
        <p:nvSpPr>
          <p:cNvPr id="11" name="Retângulo de cantos arredondados 6"/>
          <p:cNvSpPr/>
          <p:nvPr/>
        </p:nvSpPr>
        <p:spPr>
          <a:xfrm>
            <a:off x="1699278" y="3200399"/>
            <a:ext cx="8911775" cy="786077"/>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pt-BR" sz="2400" b="1" dirty="0"/>
              <a:t>Adequação da Proposta ao valor de referência, quando houver.</a:t>
            </a:r>
          </a:p>
        </p:txBody>
      </p:sp>
    </p:spTree>
    <p:extLst>
      <p:ext uri="{BB962C8B-B14F-4D97-AF65-F5344CB8AC3E}">
        <p14:creationId xmlns:p14="http://schemas.microsoft.com/office/powerpoint/2010/main" val="464225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253671" y="0"/>
            <a:ext cx="11730741" cy="523220"/>
          </a:xfrm>
          <a:prstGeom prst="rect">
            <a:avLst/>
          </a:prstGeom>
          <a:noFill/>
        </p:spPr>
        <p:txBody>
          <a:bodyPr wrap="square" rtlCol="0">
            <a:spAutoFit/>
          </a:bodyPr>
          <a:lstStyle/>
          <a:p>
            <a:pPr algn="ctr">
              <a:spcAft>
                <a:spcPts val="600"/>
              </a:spcAft>
            </a:pPr>
            <a:r>
              <a:rPr lang="pt-BR" sz="2800" b="1" cap="all" dirty="0">
                <a:solidFill>
                  <a:srgbClr val="FFFF00"/>
                </a:solidFill>
              </a:rPr>
              <a:t>O QUE DEVE CONSTAR NO Edital</a:t>
            </a:r>
            <a:endParaRPr lang="pt-BR" sz="2400" b="1" dirty="0"/>
          </a:p>
        </p:txBody>
      </p:sp>
      <p:sp>
        <p:nvSpPr>
          <p:cNvPr id="11" name="Espaço Reservado para Número de Slide 10"/>
          <p:cNvSpPr>
            <a:spLocks noGrp="1"/>
          </p:cNvSpPr>
          <p:nvPr>
            <p:ph type="sldNum" sz="quarter" idx="12"/>
          </p:nvPr>
        </p:nvSpPr>
        <p:spPr/>
        <p:txBody>
          <a:bodyPr/>
          <a:lstStyle/>
          <a:p>
            <a:fld id="{D57F1E4F-1CFF-5643-939E-217C01CDF565}" type="slidenum">
              <a:rPr lang="en-US" smtClean="0"/>
              <a:pPr/>
              <a:t>17</a:t>
            </a:fld>
            <a:endParaRPr lang="en-US" dirty="0"/>
          </a:p>
        </p:txBody>
      </p:sp>
      <p:sp>
        <p:nvSpPr>
          <p:cNvPr id="7" name="Retângulo de cantos arredondados 17"/>
          <p:cNvSpPr/>
          <p:nvPr/>
        </p:nvSpPr>
        <p:spPr>
          <a:xfrm>
            <a:off x="221674" y="969819"/>
            <a:ext cx="2883726" cy="1011381"/>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Programação orçamentária</a:t>
            </a:r>
            <a:endParaRPr lang="pt-BR" sz="1200" b="1" dirty="0"/>
          </a:p>
        </p:txBody>
      </p:sp>
      <p:sp>
        <p:nvSpPr>
          <p:cNvPr id="10" name="Retângulo de cantos arredondados 17"/>
          <p:cNvSpPr/>
          <p:nvPr/>
        </p:nvSpPr>
        <p:spPr>
          <a:xfrm>
            <a:off x="318654" y="2299855"/>
            <a:ext cx="2911435" cy="1052946"/>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Objeto da parceria</a:t>
            </a:r>
            <a:endParaRPr lang="pt-BR" sz="1200" b="1" dirty="0"/>
          </a:p>
        </p:txBody>
      </p:sp>
      <p:sp>
        <p:nvSpPr>
          <p:cNvPr id="12" name="Retângulo de cantos arredondados 17"/>
          <p:cNvSpPr/>
          <p:nvPr/>
        </p:nvSpPr>
        <p:spPr>
          <a:xfrm>
            <a:off x="263237" y="3659384"/>
            <a:ext cx="3313217" cy="1383671"/>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Datas, Prazos, Condições, Local e Forma de apresentação das propostas</a:t>
            </a:r>
            <a:endParaRPr lang="pt-BR" sz="1200" b="1" dirty="0"/>
          </a:p>
        </p:txBody>
      </p:sp>
      <p:sp>
        <p:nvSpPr>
          <p:cNvPr id="13" name="Retângulo de cantos arredondados 17"/>
          <p:cNvSpPr/>
          <p:nvPr/>
        </p:nvSpPr>
        <p:spPr>
          <a:xfrm>
            <a:off x="942109" y="5321931"/>
            <a:ext cx="3313217" cy="1383671"/>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Datas e Critérios objetivos  para a seleção e julgamento das propostas</a:t>
            </a:r>
            <a:endParaRPr lang="pt-BR" sz="1200" b="1" dirty="0"/>
          </a:p>
        </p:txBody>
      </p:sp>
      <p:sp>
        <p:nvSpPr>
          <p:cNvPr id="14" name="Retângulo de cantos arredondados 17"/>
          <p:cNvSpPr/>
          <p:nvPr/>
        </p:nvSpPr>
        <p:spPr>
          <a:xfrm>
            <a:off x="4106488" y="3534906"/>
            <a:ext cx="3574472" cy="1328251"/>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Metodologia de pontuação e peso atribuído  (Critérios de Seleção)</a:t>
            </a:r>
            <a:endParaRPr lang="pt-BR" sz="1200" b="1" dirty="0"/>
          </a:p>
        </p:txBody>
      </p:sp>
      <p:sp>
        <p:nvSpPr>
          <p:cNvPr id="15" name="Retângulo de cantos arredondados 17"/>
          <p:cNvSpPr/>
          <p:nvPr/>
        </p:nvSpPr>
        <p:spPr>
          <a:xfrm>
            <a:off x="4619532" y="5345723"/>
            <a:ext cx="3089563" cy="1274832"/>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Valor previsto para a realização do objeto</a:t>
            </a:r>
            <a:endParaRPr lang="pt-BR" sz="1200" b="1" dirty="0"/>
          </a:p>
        </p:txBody>
      </p:sp>
      <p:sp>
        <p:nvSpPr>
          <p:cNvPr id="16" name="Retângulo de cantos arredondados 17"/>
          <p:cNvSpPr/>
          <p:nvPr/>
        </p:nvSpPr>
        <p:spPr>
          <a:xfrm>
            <a:off x="8046083" y="5264088"/>
            <a:ext cx="3269672" cy="1385455"/>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Condições para interposição de recurso administrativo</a:t>
            </a:r>
            <a:endParaRPr lang="pt-BR" sz="1200" b="1" dirty="0"/>
          </a:p>
        </p:txBody>
      </p:sp>
      <p:sp>
        <p:nvSpPr>
          <p:cNvPr id="17" name="Retângulo de cantos arredondados 17"/>
          <p:cNvSpPr/>
          <p:nvPr/>
        </p:nvSpPr>
        <p:spPr>
          <a:xfrm>
            <a:off x="8063345" y="3631676"/>
            <a:ext cx="3990109" cy="1217415"/>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Minuta do instrumento por meio do qual será celebrada a parceria</a:t>
            </a:r>
            <a:endParaRPr lang="pt-BR" sz="1200" b="1" dirty="0"/>
          </a:p>
        </p:txBody>
      </p:sp>
      <p:sp>
        <p:nvSpPr>
          <p:cNvPr id="18" name="Retângulo de cantos arredondados 17"/>
          <p:cNvSpPr/>
          <p:nvPr/>
        </p:nvSpPr>
        <p:spPr>
          <a:xfrm>
            <a:off x="8118764" y="1264254"/>
            <a:ext cx="3851564" cy="1937852"/>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000" b="1" dirty="0"/>
              <a:t>Medidas de acessibilidade para PCD ou mobilidade reduzida e idosos, de acordo com o objeto da parceria.</a:t>
            </a:r>
          </a:p>
        </p:txBody>
      </p:sp>
      <p:pic>
        <p:nvPicPr>
          <p:cNvPr id="19" name="Espaço Reservado para Conteúd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458" y="543682"/>
            <a:ext cx="2564742" cy="2494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862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9"/>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2071" y="96982"/>
            <a:ext cx="2612571" cy="2798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ixaDeTexto 4"/>
          <p:cNvSpPr txBox="1"/>
          <p:nvPr/>
        </p:nvSpPr>
        <p:spPr>
          <a:xfrm>
            <a:off x="116116" y="193968"/>
            <a:ext cx="9129485" cy="861774"/>
          </a:xfrm>
          <a:prstGeom prst="rect">
            <a:avLst/>
          </a:prstGeom>
          <a:noFill/>
        </p:spPr>
        <p:txBody>
          <a:bodyPr wrap="square">
            <a:spAutoFit/>
          </a:bodyPr>
          <a:lstStyle/>
          <a:p>
            <a:pPr algn="ctr">
              <a:defRPr/>
            </a:pPr>
            <a:r>
              <a:rPr lang="pt-BR" sz="2500" b="1" cap="all" dirty="0">
                <a:solidFill>
                  <a:srgbClr val="FFFF00"/>
                </a:solidFill>
              </a:rPr>
              <a:t>SITUAÇÕES oNDE chamamento público poderá deixaR de ser realizado para a escolha da osc</a:t>
            </a:r>
            <a:endParaRPr lang="pt-BR" sz="2500" cap="all" dirty="0">
              <a:solidFill>
                <a:srgbClr val="FFFF00"/>
              </a:solidFill>
            </a:endParaRPr>
          </a:p>
        </p:txBody>
      </p:sp>
      <p:sp>
        <p:nvSpPr>
          <p:cNvPr id="8" name="Retângulo de cantos arredondados 7"/>
          <p:cNvSpPr/>
          <p:nvPr/>
        </p:nvSpPr>
        <p:spPr>
          <a:xfrm>
            <a:off x="171534" y="1463861"/>
            <a:ext cx="3375229" cy="3156752"/>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30" b="1" dirty="0">
                <a:solidFill>
                  <a:srgbClr val="FFFF00"/>
                </a:solidFill>
              </a:rPr>
              <a:t>NÃO OCORRE</a:t>
            </a:r>
          </a:p>
          <a:p>
            <a:pPr algn="ctr"/>
            <a:endParaRPr lang="pt-BR" sz="1050" b="1" dirty="0">
              <a:solidFill>
                <a:schemeClr val="tx1"/>
              </a:solidFill>
            </a:endParaRPr>
          </a:p>
          <a:p>
            <a:pPr algn="ctr"/>
            <a:endParaRPr lang="pt-BR" sz="100" b="1" dirty="0">
              <a:solidFill>
                <a:schemeClr val="tx1"/>
              </a:solidFill>
            </a:endParaRPr>
          </a:p>
          <a:p>
            <a:pPr algn="ctr"/>
            <a:r>
              <a:rPr lang="pt-BR" sz="2230" b="1" dirty="0">
                <a:solidFill>
                  <a:schemeClr val="tx1"/>
                </a:solidFill>
              </a:rPr>
              <a:t>Emendas Parlamentares</a:t>
            </a:r>
          </a:p>
          <a:p>
            <a:pPr algn="ctr"/>
            <a:endParaRPr lang="pt-BR" sz="2230" b="1" dirty="0">
              <a:solidFill>
                <a:schemeClr val="tx1"/>
              </a:solidFill>
            </a:endParaRPr>
          </a:p>
          <a:p>
            <a:pPr algn="ctr"/>
            <a:r>
              <a:rPr lang="pt-BR" sz="2230" b="1" dirty="0">
                <a:solidFill>
                  <a:schemeClr val="tx1"/>
                </a:solidFill>
              </a:rPr>
              <a:t>Acordos de Cooperação</a:t>
            </a:r>
          </a:p>
          <a:p>
            <a:pPr algn="ctr"/>
            <a:r>
              <a:rPr lang="pt-BR" b="1" dirty="0">
                <a:solidFill>
                  <a:schemeClr val="tx1"/>
                </a:solidFill>
              </a:rPr>
              <a:t>Exceção: comodato, doação de bens</a:t>
            </a:r>
          </a:p>
        </p:txBody>
      </p:sp>
      <p:sp>
        <p:nvSpPr>
          <p:cNvPr id="12" name="Retângulo de cantos arredondados 11"/>
          <p:cNvSpPr/>
          <p:nvPr/>
        </p:nvSpPr>
        <p:spPr>
          <a:xfrm>
            <a:off x="3851563" y="1377177"/>
            <a:ext cx="4461163" cy="5291930"/>
          </a:xfrm>
          <a:prstGeom prst="roundRect">
            <a:avLst/>
          </a:prstGeom>
          <a:solidFill>
            <a:srgbClr val="165C18"/>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30" b="1" dirty="0">
                <a:solidFill>
                  <a:srgbClr val="FFFF00"/>
                </a:solidFill>
              </a:rPr>
              <a:t>DISPENSA</a:t>
            </a:r>
          </a:p>
          <a:p>
            <a:pPr algn="ctr"/>
            <a:endParaRPr lang="pt-BR" sz="1200" b="1" dirty="0">
              <a:solidFill>
                <a:schemeClr val="tx1"/>
              </a:solidFill>
            </a:endParaRPr>
          </a:p>
          <a:p>
            <a:pPr algn="ctr"/>
            <a:endParaRPr lang="pt-BR" sz="100" b="1" dirty="0">
              <a:solidFill>
                <a:schemeClr val="tx1"/>
              </a:solidFill>
            </a:endParaRPr>
          </a:p>
          <a:p>
            <a:pPr algn="ctr"/>
            <a:r>
              <a:rPr lang="pt-BR" sz="2000" b="1" dirty="0">
                <a:solidFill>
                  <a:schemeClr val="tx1"/>
                </a:solidFill>
              </a:rPr>
              <a:t>Paralização de atividades de relevante interesse público (180 dias)</a:t>
            </a:r>
          </a:p>
          <a:p>
            <a:pPr algn="ctr"/>
            <a:endParaRPr lang="pt-BR" b="1" dirty="0">
              <a:solidFill>
                <a:schemeClr val="tx1"/>
              </a:solidFill>
            </a:endParaRPr>
          </a:p>
          <a:p>
            <a:pPr algn="ctr"/>
            <a:r>
              <a:rPr lang="pt-BR" sz="2000" b="1" dirty="0">
                <a:solidFill>
                  <a:schemeClr val="tx1"/>
                </a:solidFill>
              </a:rPr>
              <a:t>Guerra, Calamidade, Perturbação da ordem pública</a:t>
            </a:r>
          </a:p>
          <a:p>
            <a:pPr algn="ctr"/>
            <a:endParaRPr lang="pt-BR" b="1" dirty="0">
              <a:solidFill>
                <a:schemeClr val="tx1"/>
              </a:solidFill>
            </a:endParaRPr>
          </a:p>
          <a:p>
            <a:pPr algn="ctr"/>
            <a:r>
              <a:rPr lang="pt-BR" sz="2000" b="1" dirty="0">
                <a:solidFill>
                  <a:schemeClr val="tx1"/>
                </a:solidFill>
              </a:rPr>
              <a:t>Proteção a pessoas ameaçadas ou em risco</a:t>
            </a:r>
          </a:p>
          <a:p>
            <a:pPr algn="ctr"/>
            <a:endParaRPr lang="pt-BR" b="1" dirty="0">
              <a:solidFill>
                <a:schemeClr val="tx1"/>
              </a:solidFill>
            </a:endParaRPr>
          </a:p>
          <a:p>
            <a:pPr algn="ctr"/>
            <a:r>
              <a:rPr lang="pt-BR" sz="2000" b="1" dirty="0">
                <a:solidFill>
                  <a:schemeClr val="tx1"/>
                </a:solidFill>
              </a:rPr>
              <a:t>Serviços de Educação, Saúde, Assistência Social</a:t>
            </a:r>
          </a:p>
          <a:p>
            <a:pPr algn="ctr"/>
            <a:r>
              <a:rPr lang="pt-BR" b="1" dirty="0">
                <a:solidFill>
                  <a:schemeClr val="tx1"/>
                </a:solidFill>
              </a:rPr>
              <a:t>Entidades  credenciadas </a:t>
            </a:r>
          </a:p>
          <a:p>
            <a:pPr algn="ctr"/>
            <a:endParaRPr lang="pt-BR" sz="1900" b="1" dirty="0">
              <a:solidFill>
                <a:schemeClr val="tx1"/>
              </a:solidFill>
            </a:endParaRPr>
          </a:p>
        </p:txBody>
      </p:sp>
      <p:sp>
        <p:nvSpPr>
          <p:cNvPr id="13" name="Retângulo de cantos arredondados 12"/>
          <p:cNvSpPr/>
          <p:nvPr/>
        </p:nvSpPr>
        <p:spPr>
          <a:xfrm>
            <a:off x="8659091" y="3166928"/>
            <a:ext cx="3384824" cy="3516034"/>
          </a:xfrm>
          <a:prstGeom prst="roundRect">
            <a:avLst/>
          </a:prstGeom>
          <a:solidFill>
            <a:srgbClr val="C00000"/>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30" b="1" dirty="0">
                <a:solidFill>
                  <a:srgbClr val="FFFF00"/>
                </a:solidFill>
              </a:rPr>
              <a:t>INEXIGIBILIDADE</a:t>
            </a:r>
          </a:p>
          <a:p>
            <a:pPr algn="ctr"/>
            <a:endParaRPr lang="pt-BR" sz="600" b="1" dirty="0">
              <a:solidFill>
                <a:schemeClr val="tx1"/>
              </a:solidFill>
            </a:endParaRPr>
          </a:p>
          <a:p>
            <a:pPr algn="ctr"/>
            <a:endParaRPr lang="pt-BR" sz="100" b="1" dirty="0">
              <a:solidFill>
                <a:schemeClr val="tx1"/>
              </a:solidFill>
            </a:endParaRPr>
          </a:p>
          <a:p>
            <a:pPr algn="ctr"/>
            <a:r>
              <a:rPr lang="pt-BR" sz="2000" b="1" dirty="0">
                <a:solidFill>
                  <a:schemeClr val="tx1"/>
                </a:solidFill>
              </a:rPr>
              <a:t>Acordo, ato ou compromisso internacional</a:t>
            </a:r>
          </a:p>
          <a:p>
            <a:pPr algn="ctr"/>
            <a:r>
              <a:rPr lang="pt-BR" sz="1600" b="1" dirty="0">
                <a:solidFill>
                  <a:schemeClr val="tx1"/>
                </a:solidFill>
              </a:rPr>
              <a:t>Indicação da OSC</a:t>
            </a:r>
          </a:p>
          <a:p>
            <a:pPr algn="ctr"/>
            <a:endParaRPr lang="pt-BR" sz="1600" b="1" dirty="0">
              <a:solidFill>
                <a:schemeClr val="tx1"/>
              </a:solidFill>
            </a:endParaRPr>
          </a:p>
          <a:p>
            <a:pPr algn="ctr"/>
            <a:r>
              <a:rPr lang="pt-BR" sz="2000" b="1" dirty="0">
                <a:solidFill>
                  <a:schemeClr val="tx1"/>
                </a:solidFill>
              </a:rPr>
              <a:t>Autorização em Lei</a:t>
            </a:r>
          </a:p>
          <a:p>
            <a:pPr algn="ctr"/>
            <a:r>
              <a:rPr lang="pt-BR" sz="1600" b="1" dirty="0">
                <a:solidFill>
                  <a:schemeClr val="tx1"/>
                </a:solidFill>
              </a:rPr>
              <a:t>Subvenções Sociais</a:t>
            </a:r>
          </a:p>
        </p:txBody>
      </p:sp>
    </p:spTree>
    <p:extLst>
      <p:ext uri="{BB962C8B-B14F-4D97-AF65-F5344CB8AC3E}">
        <p14:creationId xmlns:p14="http://schemas.microsoft.com/office/powerpoint/2010/main" val="2963881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82885" y="116935"/>
            <a:ext cx="11730741" cy="523220"/>
          </a:xfrm>
          <a:prstGeom prst="rect">
            <a:avLst/>
          </a:prstGeom>
          <a:noFill/>
        </p:spPr>
        <p:txBody>
          <a:bodyPr wrap="square" rtlCol="0">
            <a:spAutoFit/>
          </a:bodyPr>
          <a:lstStyle/>
          <a:p>
            <a:pPr lvl="0" algn="ctr">
              <a:spcAft>
                <a:spcPts val="600"/>
              </a:spcAft>
            </a:pPr>
            <a:r>
              <a:rPr lang="pt-BR" sz="2800" b="1" dirty="0">
                <a:solidFill>
                  <a:srgbClr val="FFFF00"/>
                </a:solidFill>
                <a:latin typeface="Arial" panose="020B0604020202020204" pitchFamily="34" charset="0"/>
                <a:cs typeface="Arial" panose="020B0604020202020204" pitchFamily="34" charset="0"/>
              </a:rPr>
              <a:t>REGRAS PARA DISPENSA E INEXIGIBILIDADE</a:t>
            </a:r>
          </a:p>
        </p:txBody>
      </p:sp>
      <p:sp>
        <p:nvSpPr>
          <p:cNvPr id="17" name="Espaço Reservado para Número de Slide 16"/>
          <p:cNvSpPr>
            <a:spLocks noGrp="1"/>
          </p:cNvSpPr>
          <p:nvPr>
            <p:ph type="sldNum" sz="quarter" idx="12"/>
          </p:nvPr>
        </p:nvSpPr>
        <p:spPr/>
        <p:txBody>
          <a:bodyPr/>
          <a:lstStyle/>
          <a:p>
            <a:fld id="{D57F1E4F-1CFF-5643-939E-217C01CDF565}" type="slidenum">
              <a:rPr lang="en-US" smtClean="0"/>
              <a:pPr/>
              <a:t>19</a:t>
            </a:fld>
            <a:endParaRPr lang="en-US" dirty="0"/>
          </a:p>
        </p:txBody>
      </p:sp>
      <p:sp>
        <p:nvSpPr>
          <p:cNvPr id="4" name="Retângulo de cantos arredondados 3"/>
          <p:cNvSpPr/>
          <p:nvPr/>
        </p:nvSpPr>
        <p:spPr>
          <a:xfrm>
            <a:off x="182885" y="836063"/>
            <a:ext cx="3375229" cy="3012605"/>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Nas hipóteses de </a:t>
            </a:r>
            <a:r>
              <a:rPr lang="pt-BR" sz="2000" b="1" dirty="0">
                <a:solidFill>
                  <a:srgbClr val="FFFF00"/>
                </a:solidFill>
                <a:latin typeface="Arial" panose="020B0604020202020204" pitchFamily="34" charset="0"/>
                <a:cs typeface="Arial" panose="020B0604020202020204" pitchFamily="34" charset="0"/>
              </a:rPr>
              <a:t>exceção e inexigibilidade</a:t>
            </a:r>
            <a:r>
              <a:rPr lang="pt-BR" sz="2000" b="1" dirty="0">
                <a:latin typeface="Arial" panose="020B0604020202020204" pitchFamily="34" charset="0"/>
                <a:cs typeface="Arial" panose="020B0604020202020204" pitchFamily="34" charset="0"/>
              </a:rPr>
              <a:t>, a ausência de realização de chamamento público será </a:t>
            </a:r>
            <a:r>
              <a:rPr lang="pt-BR" sz="2000" b="1" dirty="0">
                <a:solidFill>
                  <a:srgbClr val="FFFF00"/>
                </a:solidFill>
                <a:latin typeface="Arial" panose="020B0604020202020204" pitchFamily="34" charset="0"/>
                <a:cs typeface="Arial" panose="020B0604020202020204" pitchFamily="34" charset="0"/>
              </a:rPr>
              <a:t>justificada pelo administrador público</a:t>
            </a:r>
            <a:r>
              <a:rPr lang="pt-BR" sz="2000" b="1" dirty="0">
                <a:latin typeface="Arial" panose="020B0604020202020204" pitchFamily="34" charset="0"/>
                <a:cs typeface="Arial" panose="020B0604020202020204" pitchFamily="34" charset="0"/>
              </a:rPr>
              <a:t>.</a:t>
            </a:r>
          </a:p>
        </p:txBody>
      </p:sp>
      <p:sp>
        <p:nvSpPr>
          <p:cNvPr id="5" name="Retângulo de cantos arredondados 4"/>
          <p:cNvSpPr/>
          <p:nvPr/>
        </p:nvSpPr>
        <p:spPr>
          <a:xfrm>
            <a:off x="3913295" y="836066"/>
            <a:ext cx="3811338" cy="3012604"/>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latin typeface="Arial" panose="020B0604020202020204" pitchFamily="34" charset="0"/>
                <a:cs typeface="Arial" panose="020B0604020202020204" pitchFamily="34" charset="0"/>
              </a:rPr>
              <a:t>O </a:t>
            </a:r>
            <a:r>
              <a:rPr lang="pt-BR" sz="2000" b="1" dirty="0">
                <a:solidFill>
                  <a:srgbClr val="FFFF00"/>
                </a:solidFill>
                <a:latin typeface="Arial" panose="020B0604020202020204" pitchFamily="34" charset="0"/>
                <a:cs typeface="Arial" panose="020B0604020202020204" pitchFamily="34" charset="0"/>
              </a:rPr>
              <a:t>extrato da justificativa para dispensa ou inexigibilidade </a:t>
            </a:r>
            <a:r>
              <a:rPr lang="pt-BR" sz="2000" b="1" dirty="0">
                <a:latin typeface="Arial" panose="020B0604020202020204" pitchFamily="34" charset="0"/>
                <a:cs typeface="Arial" panose="020B0604020202020204" pitchFamily="34" charset="0"/>
              </a:rPr>
              <a:t>deverá ser </a:t>
            </a:r>
            <a:r>
              <a:rPr lang="pt-BR" sz="2000" b="1" dirty="0">
                <a:solidFill>
                  <a:srgbClr val="FFFF00"/>
                </a:solidFill>
                <a:latin typeface="Arial" panose="020B0604020202020204" pitchFamily="34" charset="0"/>
                <a:cs typeface="Arial" panose="020B0604020202020204" pitchFamily="34" charset="0"/>
              </a:rPr>
              <a:t>publicado</a:t>
            </a:r>
            <a:r>
              <a:rPr lang="pt-BR" sz="2000" b="1" dirty="0">
                <a:latin typeface="Arial" panose="020B0604020202020204" pitchFamily="34" charset="0"/>
                <a:cs typeface="Arial" panose="020B0604020202020204" pitchFamily="34" charset="0"/>
              </a:rPr>
              <a:t>, na mesma </a:t>
            </a:r>
            <a:r>
              <a:rPr lang="pt-BR" sz="2000" b="1" dirty="0">
                <a:solidFill>
                  <a:srgbClr val="FFFF00"/>
                </a:solidFill>
                <a:latin typeface="Arial" panose="020B0604020202020204" pitchFamily="34" charset="0"/>
                <a:cs typeface="Arial" panose="020B0604020202020204" pitchFamily="34" charset="0"/>
              </a:rPr>
              <a:t>data em que for efetivado</a:t>
            </a:r>
            <a:r>
              <a:rPr lang="pt-BR" sz="2000" b="1" dirty="0">
                <a:latin typeface="Arial" panose="020B0604020202020204" pitchFamily="34" charset="0"/>
                <a:cs typeface="Arial" panose="020B0604020202020204" pitchFamily="34" charset="0"/>
              </a:rPr>
              <a:t>, na internet e, eventualmente, critério do administrador público, também no meio oficial de publicidade.</a:t>
            </a:r>
          </a:p>
        </p:txBody>
      </p:sp>
      <p:sp>
        <p:nvSpPr>
          <p:cNvPr id="6" name="Retângulo de cantos arredondados 5"/>
          <p:cNvSpPr/>
          <p:nvPr/>
        </p:nvSpPr>
        <p:spPr>
          <a:xfrm>
            <a:off x="8091786" y="772299"/>
            <a:ext cx="3918244" cy="3076370"/>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endParaRPr lang="pt-BR" sz="9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Admite-se a </a:t>
            </a:r>
            <a:r>
              <a:rPr lang="pt-BR" sz="2000" b="1" dirty="0">
                <a:solidFill>
                  <a:srgbClr val="FFFF00"/>
                </a:solidFill>
                <a:latin typeface="Arial" panose="020B0604020202020204" pitchFamily="34" charset="0"/>
                <a:cs typeface="Arial" panose="020B0604020202020204" pitchFamily="34" charset="0"/>
              </a:rPr>
              <a:t>impugnação</a:t>
            </a:r>
            <a:r>
              <a:rPr lang="pt-BR" sz="2000" b="1" dirty="0">
                <a:latin typeface="Arial" panose="020B0604020202020204" pitchFamily="34" charset="0"/>
                <a:cs typeface="Arial" panose="020B0604020202020204" pitchFamily="34" charset="0"/>
              </a:rPr>
              <a:t> à justificativa, apresentada no prazo de </a:t>
            </a:r>
            <a:r>
              <a:rPr lang="pt-BR" sz="2000" b="1" dirty="0">
                <a:solidFill>
                  <a:srgbClr val="FFFF00"/>
                </a:solidFill>
                <a:latin typeface="Arial" panose="020B0604020202020204" pitchFamily="34" charset="0"/>
                <a:cs typeface="Arial" panose="020B0604020202020204" pitchFamily="34" charset="0"/>
              </a:rPr>
              <a:t>5 dias </a:t>
            </a:r>
            <a:r>
              <a:rPr lang="pt-BR" sz="2000" b="1" dirty="0">
                <a:latin typeface="Arial" panose="020B0604020202020204" pitchFamily="34" charset="0"/>
                <a:cs typeface="Arial" panose="020B0604020202020204" pitchFamily="34" charset="0"/>
              </a:rPr>
              <a:t>a contar de sua </a:t>
            </a:r>
            <a:r>
              <a:rPr lang="pt-BR" sz="2000" b="1" dirty="0">
                <a:solidFill>
                  <a:srgbClr val="FFFF00"/>
                </a:solidFill>
                <a:latin typeface="Arial" panose="020B0604020202020204" pitchFamily="34" charset="0"/>
                <a:cs typeface="Arial" panose="020B0604020202020204" pitchFamily="34" charset="0"/>
              </a:rPr>
              <a:t>publicação</a:t>
            </a:r>
            <a:r>
              <a:rPr lang="pt-BR" sz="2000" b="1" dirty="0">
                <a:latin typeface="Arial" panose="020B0604020202020204" pitchFamily="34" charset="0"/>
                <a:cs typeface="Arial" panose="020B0604020202020204" pitchFamily="34" charset="0"/>
              </a:rPr>
              <a:t>, cujo teor deve ser analisado pelo administrador público responsável em até 5 dias da data do respectivo protocolo.</a:t>
            </a:r>
            <a:r>
              <a:rPr lang="pt-BR" sz="2400" b="1" dirty="0">
                <a:latin typeface="Arial" panose="020B0604020202020204" pitchFamily="34" charset="0"/>
                <a:cs typeface="Arial" panose="020B0604020202020204" pitchFamily="34" charset="0"/>
              </a:rPr>
              <a:t> </a:t>
            </a:r>
          </a:p>
        </p:txBody>
      </p:sp>
      <p:sp>
        <p:nvSpPr>
          <p:cNvPr id="7" name="Retângulo de cantos arredondados 6"/>
          <p:cNvSpPr/>
          <p:nvPr/>
        </p:nvSpPr>
        <p:spPr>
          <a:xfrm>
            <a:off x="314835" y="4135272"/>
            <a:ext cx="5335338" cy="2450850"/>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endParaRPr lang="pt-BR" sz="9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Havendo fundamento na </a:t>
            </a:r>
            <a:r>
              <a:rPr lang="pt-BR" sz="2000" b="1" dirty="0">
                <a:solidFill>
                  <a:srgbClr val="FFFF00"/>
                </a:solidFill>
                <a:latin typeface="Arial" panose="020B0604020202020204" pitchFamily="34" charset="0"/>
                <a:cs typeface="Arial" panose="020B0604020202020204" pitchFamily="34" charset="0"/>
              </a:rPr>
              <a:t>impugnação</a:t>
            </a:r>
            <a:r>
              <a:rPr lang="pt-BR" sz="2000" b="1" dirty="0">
                <a:latin typeface="Arial" panose="020B0604020202020204" pitchFamily="34" charset="0"/>
                <a:cs typeface="Arial" panose="020B0604020202020204" pitchFamily="34" charset="0"/>
              </a:rPr>
              <a:t>, será </a:t>
            </a:r>
            <a:r>
              <a:rPr lang="pt-BR" sz="2000" b="1" dirty="0">
                <a:solidFill>
                  <a:srgbClr val="FFFF00"/>
                </a:solidFill>
                <a:latin typeface="Arial" panose="020B0604020202020204" pitchFamily="34" charset="0"/>
                <a:cs typeface="Arial" panose="020B0604020202020204" pitchFamily="34" charset="0"/>
              </a:rPr>
              <a:t>revogado o ato que declarou a dispensa ou considerou inexigível o chamamento público</a:t>
            </a:r>
            <a:r>
              <a:rPr lang="pt-BR" sz="2000" b="1" dirty="0">
                <a:latin typeface="Arial" panose="020B0604020202020204" pitchFamily="34" charset="0"/>
                <a:cs typeface="Arial" panose="020B0604020202020204" pitchFamily="34" charset="0"/>
              </a:rPr>
              <a:t>, e será imediatamente </a:t>
            </a:r>
            <a:r>
              <a:rPr lang="pt-BR" sz="2000" b="1" dirty="0">
                <a:solidFill>
                  <a:srgbClr val="FFFF00"/>
                </a:solidFill>
                <a:latin typeface="Arial" panose="020B0604020202020204" pitchFamily="34" charset="0"/>
                <a:cs typeface="Arial" panose="020B0604020202020204" pitchFamily="34" charset="0"/>
              </a:rPr>
              <a:t>iniciado o procedimento para a realização do chamamento público</a:t>
            </a:r>
            <a:r>
              <a:rPr lang="pt-BR" sz="2000" b="1" dirty="0">
                <a:latin typeface="Arial" panose="020B0604020202020204" pitchFamily="34" charset="0"/>
                <a:cs typeface="Arial" panose="020B0604020202020204" pitchFamily="34" charset="0"/>
              </a:rPr>
              <a:t>, conforme o caso.</a:t>
            </a:r>
          </a:p>
        </p:txBody>
      </p:sp>
      <p:sp>
        <p:nvSpPr>
          <p:cNvPr id="8" name="Retângulo de cantos arredondados 7"/>
          <p:cNvSpPr/>
          <p:nvPr/>
        </p:nvSpPr>
        <p:spPr>
          <a:xfrm>
            <a:off x="6363067" y="4164843"/>
            <a:ext cx="5335338" cy="2450850"/>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endParaRPr lang="pt-BR" sz="9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A </a:t>
            </a:r>
            <a:r>
              <a:rPr lang="pt-BR" sz="2000" b="1" dirty="0">
                <a:solidFill>
                  <a:srgbClr val="FFFF00"/>
                </a:solidFill>
                <a:latin typeface="Arial" panose="020B0604020202020204" pitchFamily="34" charset="0"/>
                <a:cs typeface="Arial" panose="020B0604020202020204" pitchFamily="34" charset="0"/>
              </a:rPr>
              <a:t>dispensa e a inexigibilidade de chamamento público</a:t>
            </a:r>
            <a:r>
              <a:rPr lang="pt-BR" sz="2000" b="1" dirty="0">
                <a:latin typeface="Arial" panose="020B0604020202020204" pitchFamily="34" charset="0"/>
                <a:cs typeface="Arial" panose="020B0604020202020204" pitchFamily="34" charset="0"/>
              </a:rPr>
              <a:t>, bem como a não exigência no caso das </a:t>
            </a:r>
            <a:r>
              <a:rPr lang="pt-BR" sz="2000" b="1" dirty="0">
                <a:solidFill>
                  <a:srgbClr val="FFFF00"/>
                </a:solidFill>
                <a:latin typeface="Arial" panose="020B0604020202020204" pitchFamily="34" charset="0"/>
                <a:cs typeface="Arial" panose="020B0604020202020204" pitchFamily="34" charset="0"/>
              </a:rPr>
              <a:t>emendas parlamentares</a:t>
            </a:r>
            <a:r>
              <a:rPr lang="pt-BR" sz="2000" b="1" dirty="0">
                <a:latin typeface="Arial" panose="020B0604020202020204" pitchFamily="34" charset="0"/>
                <a:cs typeface="Arial" panose="020B0604020202020204" pitchFamily="34" charset="0"/>
              </a:rPr>
              <a:t>, </a:t>
            </a:r>
            <a:r>
              <a:rPr lang="pt-BR" sz="2000" b="1" dirty="0">
                <a:solidFill>
                  <a:srgbClr val="FFFF00"/>
                </a:solidFill>
                <a:latin typeface="Arial" panose="020B0604020202020204" pitchFamily="34" charset="0"/>
                <a:cs typeface="Arial" panose="020B0604020202020204" pitchFamily="34" charset="0"/>
              </a:rPr>
              <a:t>não afastam a aplicação dos demais dispositivos da Lei nº 13.019/14</a:t>
            </a:r>
            <a:r>
              <a:rPr lang="pt-BR" sz="20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1753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12"/>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Retângulo 4"/>
          <p:cNvSpPr/>
          <p:nvPr/>
        </p:nvSpPr>
        <p:spPr>
          <a:xfrm>
            <a:off x="255458" y="376526"/>
            <a:ext cx="11730741" cy="1015663"/>
          </a:xfrm>
          <a:prstGeom prst="rect">
            <a:avLst/>
          </a:prstGeom>
        </p:spPr>
        <p:txBody>
          <a:bodyPr wrap="square">
            <a:spAutoFit/>
          </a:bodyPr>
          <a:lstStyle/>
          <a:p>
            <a:pPr algn="ctr"/>
            <a:r>
              <a:rPr lang="pt-BR"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a:t>
            </a:r>
          </a:p>
          <a:p>
            <a:endParaRPr lang="pt-B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tângulo de cantos arredondados 7"/>
          <p:cNvSpPr/>
          <p:nvPr/>
        </p:nvSpPr>
        <p:spPr>
          <a:xfrm>
            <a:off x="1219816" y="1658179"/>
            <a:ext cx="4175597" cy="1552011"/>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800" b="1" dirty="0">
                <a:latin typeface="Arial" panose="020B0604020202020204" pitchFamily="34" charset="0"/>
                <a:cs typeface="Arial" panose="020B0604020202020204" pitchFamily="34" charset="0"/>
              </a:rPr>
              <a:t>Gestão pública democrática</a:t>
            </a:r>
          </a:p>
        </p:txBody>
      </p:sp>
      <p:sp>
        <p:nvSpPr>
          <p:cNvPr id="6" name="Retângulo de cantos arredondados 7"/>
          <p:cNvSpPr/>
          <p:nvPr/>
        </p:nvSpPr>
        <p:spPr>
          <a:xfrm>
            <a:off x="7004194" y="1658179"/>
            <a:ext cx="4175597" cy="1552011"/>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800" b="1" dirty="0">
                <a:latin typeface="Arial" panose="020B0604020202020204" pitchFamily="34" charset="0"/>
                <a:cs typeface="Arial" panose="020B0604020202020204" pitchFamily="34" charset="0"/>
              </a:rPr>
              <a:t>Participação social</a:t>
            </a:r>
          </a:p>
        </p:txBody>
      </p:sp>
      <p:sp>
        <p:nvSpPr>
          <p:cNvPr id="7" name="Retângulo de cantos arredondados 7"/>
          <p:cNvSpPr/>
          <p:nvPr/>
        </p:nvSpPr>
        <p:spPr>
          <a:xfrm>
            <a:off x="1219817" y="3791085"/>
            <a:ext cx="4175597" cy="1552011"/>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800" b="1" dirty="0">
                <a:latin typeface="Arial" panose="020B0604020202020204" pitchFamily="34" charset="0"/>
                <a:cs typeface="Arial" panose="020B0604020202020204" pitchFamily="34" charset="0"/>
              </a:rPr>
              <a:t>Fortalecimento da sociedade civil</a:t>
            </a:r>
          </a:p>
        </p:txBody>
      </p:sp>
      <p:sp>
        <p:nvSpPr>
          <p:cNvPr id="8" name="Retângulo de cantos arredondados 7"/>
          <p:cNvSpPr/>
          <p:nvPr/>
        </p:nvSpPr>
        <p:spPr>
          <a:xfrm>
            <a:off x="7158869" y="3791084"/>
            <a:ext cx="4175597" cy="1552011"/>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800" b="1" dirty="0">
                <a:latin typeface="Arial" panose="020B0604020202020204" pitchFamily="34" charset="0"/>
                <a:cs typeface="Arial" panose="020B0604020202020204" pitchFamily="34" charset="0"/>
              </a:rPr>
              <a:t>Transparência na aplicação dos recursos</a:t>
            </a:r>
          </a:p>
        </p:txBody>
      </p:sp>
    </p:spTree>
    <p:extLst>
      <p:ext uri="{BB962C8B-B14F-4D97-AF65-F5344CB8AC3E}">
        <p14:creationId xmlns:p14="http://schemas.microsoft.com/office/powerpoint/2010/main" val="524147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9"/>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309" y="523220"/>
            <a:ext cx="2612571" cy="2798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ixaDeTexto 4"/>
          <p:cNvSpPr txBox="1"/>
          <p:nvPr/>
        </p:nvSpPr>
        <p:spPr>
          <a:xfrm>
            <a:off x="326269" y="0"/>
            <a:ext cx="11436651" cy="523220"/>
          </a:xfrm>
          <a:prstGeom prst="rect">
            <a:avLst/>
          </a:prstGeom>
          <a:noFill/>
        </p:spPr>
        <p:txBody>
          <a:bodyPr wrap="square">
            <a:spAutoFit/>
          </a:bodyPr>
          <a:lstStyle/>
          <a:p>
            <a:pPr algn="ctr">
              <a:defRPr/>
            </a:pPr>
            <a:r>
              <a:rPr lang="pt-BR" sz="2800" b="1" cap="all" dirty="0">
                <a:solidFill>
                  <a:srgbClr val="FFFF00"/>
                </a:solidFill>
                <a:latin typeface="+mj-lt"/>
              </a:rPr>
              <a:t>O que deve constar no plano de trabalho</a:t>
            </a:r>
            <a:endParaRPr lang="pt-BR" sz="2800" cap="all" dirty="0">
              <a:solidFill>
                <a:srgbClr val="FFFF00"/>
              </a:solidFill>
            </a:endParaRPr>
          </a:p>
        </p:txBody>
      </p:sp>
      <p:sp>
        <p:nvSpPr>
          <p:cNvPr id="8" name="Retângulo de cantos arredondados 7"/>
          <p:cNvSpPr/>
          <p:nvPr/>
        </p:nvSpPr>
        <p:spPr>
          <a:xfrm>
            <a:off x="1247319" y="3889627"/>
            <a:ext cx="3034396" cy="280313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FFFF00"/>
                </a:solidFill>
              </a:rPr>
              <a:t>Descrição de metas a serem atingidas e de atividades ou projetos a serem executados</a:t>
            </a:r>
          </a:p>
        </p:txBody>
      </p:sp>
      <p:sp>
        <p:nvSpPr>
          <p:cNvPr id="18" name="Retângulo de cantos arredondados 17"/>
          <p:cNvSpPr/>
          <p:nvPr/>
        </p:nvSpPr>
        <p:spPr>
          <a:xfrm>
            <a:off x="449945" y="569818"/>
            <a:ext cx="3098799" cy="2903912"/>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FFFF00"/>
                </a:solidFill>
              </a:rPr>
              <a:t>Descrição da realidade que será objeto da parceria  </a:t>
            </a:r>
          </a:p>
          <a:p>
            <a:pPr lvl="0" algn="ctr"/>
            <a:endParaRPr lang="pt-BR" sz="2000" b="1" dirty="0">
              <a:solidFill>
                <a:srgbClr val="FFFF00"/>
              </a:solidFill>
            </a:endParaRPr>
          </a:p>
          <a:p>
            <a:pPr lvl="0" algn="ctr"/>
            <a:r>
              <a:rPr lang="pt-BR" b="1" dirty="0"/>
              <a:t>Nexo com as  atividades e metas a serem atingidas</a:t>
            </a:r>
          </a:p>
        </p:txBody>
      </p:sp>
      <p:sp>
        <p:nvSpPr>
          <p:cNvPr id="19" name="Retângulo de cantos arredondados 18"/>
          <p:cNvSpPr/>
          <p:nvPr/>
        </p:nvSpPr>
        <p:spPr>
          <a:xfrm>
            <a:off x="4738310" y="3473733"/>
            <a:ext cx="3034396" cy="280313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FFFF00"/>
                </a:solidFill>
              </a:rPr>
              <a:t>Previsão de receitas e de despesas a serem realizadas na execução da parceria</a:t>
            </a:r>
          </a:p>
        </p:txBody>
      </p:sp>
      <p:sp>
        <p:nvSpPr>
          <p:cNvPr id="20" name="Retângulo de cantos arredondados 19"/>
          <p:cNvSpPr/>
          <p:nvPr/>
        </p:nvSpPr>
        <p:spPr>
          <a:xfrm>
            <a:off x="8119683" y="3849842"/>
            <a:ext cx="3034396" cy="280313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FFFF00"/>
                </a:solidFill>
              </a:rPr>
              <a:t>Forma de execução das atividades ou</a:t>
            </a:r>
          </a:p>
          <a:p>
            <a:pPr lvl="0" algn="ctr"/>
            <a:r>
              <a:rPr lang="pt-BR" sz="2000" b="1" dirty="0">
                <a:solidFill>
                  <a:srgbClr val="FFFF00"/>
                </a:solidFill>
              </a:rPr>
              <a:t>Projetos. </a:t>
            </a:r>
          </a:p>
          <a:p>
            <a:pPr lvl="0" algn="ctr"/>
            <a:endParaRPr lang="pt-BR" sz="1100" b="1" dirty="0">
              <a:solidFill>
                <a:srgbClr val="FFFF00"/>
              </a:solidFill>
            </a:endParaRPr>
          </a:p>
          <a:p>
            <a:pPr lvl="0" algn="ctr"/>
            <a:r>
              <a:rPr lang="pt-BR" sz="2000" b="1" dirty="0">
                <a:solidFill>
                  <a:srgbClr val="FFFF00"/>
                </a:solidFill>
              </a:rPr>
              <a:t>Forma de cumprimento das metas</a:t>
            </a:r>
          </a:p>
        </p:txBody>
      </p:sp>
      <p:sp>
        <p:nvSpPr>
          <p:cNvPr id="21" name="Retângulo de cantos arredondados 20"/>
          <p:cNvSpPr/>
          <p:nvPr/>
        </p:nvSpPr>
        <p:spPr>
          <a:xfrm>
            <a:off x="8968767" y="622496"/>
            <a:ext cx="3034396" cy="280313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FFFF00"/>
                </a:solidFill>
              </a:rPr>
              <a:t>Parâmetros para a aferição do cumprimento das metas</a:t>
            </a:r>
          </a:p>
        </p:txBody>
      </p:sp>
    </p:spTree>
    <p:extLst>
      <p:ext uri="{BB962C8B-B14F-4D97-AF65-F5344CB8AC3E}">
        <p14:creationId xmlns:p14="http://schemas.microsoft.com/office/powerpoint/2010/main" val="3861993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82885" y="0"/>
            <a:ext cx="11730741" cy="1169551"/>
          </a:xfrm>
          <a:prstGeom prst="rect">
            <a:avLst/>
          </a:prstGeom>
          <a:noFill/>
        </p:spPr>
        <p:txBody>
          <a:bodyPr wrap="square" rtlCol="0">
            <a:spAutoFit/>
          </a:bodyPr>
          <a:lstStyle/>
          <a:p>
            <a:pPr algn="ctr"/>
            <a:r>
              <a:rPr lang="pt-BR" sz="2800" b="1" dirty="0">
                <a:solidFill>
                  <a:srgbClr val="FFFF00"/>
                </a:solidFill>
                <a:latin typeface="Arial" panose="020B0604020202020204" pitchFamily="34" charset="0"/>
                <a:cs typeface="Arial" panose="020B0604020202020204" pitchFamily="34" charset="0"/>
              </a:rPr>
              <a:t>SELEÇÃO E JULGAMENTO DAS PROPOSTAS</a:t>
            </a:r>
          </a:p>
          <a:p>
            <a:pPr algn="just"/>
            <a:r>
              <a:rPr lang="pt-BR" sz="1400" b="1" dirty="0">
                <a:latin typeface="Arial" panose="020B0604020202020204" pitchFamily="34" charset="0"/>
                <a:cs typeface="Arial" panose="020B0604020202020204" pitchFamily="34" charset="0"/>
              </a:rPr>
              <a:t> </a:t>
            </a:r>
          </a:p>
          <a:p>
            <a:pPr algn="just"/>
            <a:r>
              <a:rPr lang="pt-BR" sz="2800" b="1" dirty="0">
                <a:latin typeface="Arial" panose="020B0604020202020204" pitchFamily="34" charset="0"/>
                <a:cs typeface="Arial" panose="020B0604020202020204" pitchFamily="34" charset="0"/>
              </a:rPr>
              <a:t> </a:t>
            </a:r>
          </a:p>
        </p:txBody>
      </p:sp>
      <p:sp>
        <p:nvSpPr>
          <p:cNvPr id="13" name="Espaço Reservado para Número de Slide 12"/>
          <p:cNvSpPr>
            <a:spLocks noGrp="1"/>
          </p:cNvSpPr>
          <p:nvPr>
            <p:ph type="sldNum" sz="quarter" idx="12"/>
          </p:nvPr>
        </p:nvSpPr>
        <p:spPr/>
        <p:txBody>
          <a:bodyPr/>
          <a:lstStyle/>
          <a:p>
            <a:fld id="{D57F1E4F-1CFF-5643-939E-217C01CDF565}" type="slidenum">
              <a:rPr lang="en-US" smtClean="0"/>
              <a:pPr/>
              <a:t>21</a:t>
            </a:fld>
            <a:endParaRPr lang="en-US" dirty="0"/>
          </a:p>
        </p:txBody>
      </p:sp>
      <p:sp>
        <p:nvSpPr>
          <p:cNvPr id="4" name="Retângulo de cantos arredondados 3"/>
          <p:cNvSpPr/>
          <p:nvPr/>
        </p:nvSpPr>
        <p:spPr>
          <a:xfrm>
            <a:off x="477086" y="822759"/>
            <a:ext cx="5368862" cy="2475974"/>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000" b="1" dirty="0">
                <a:latin typeface="Arial" panose="020B0604020202020204" pitchFamily="34" charset="0"/>
                <a:cs typeface="Arial" panose="020B0604020202020204" pitchFamily="34" charset="0"/>
              </a:rPr>
              <a:t>Somente </a:t>
            </a:r>
            <a:r>
              <a:rPr lang="pt-BR" sz="2000" b="1" dirty="0">
                <a:solidFill>
                  <a:srgbClr val="FFFF00"/>
                </a:solidFill>
                <a:latin typeface="Arial" panose="020B0604020202020204" pitchFamily="34" charset="0"/>
                <a:cs typeface="Arial" panose="020B0604020202020204" pitchFamily="34" charset="0"/>
              </a:rPr>
              <a:t>depois de encerrada a etapa competitiva </a:t>
            </a:r>
            <a:r>
              <a:rPr lang="pt-BR" sz="2000" b="1" dirty="0">
                <a:latin typeface="Arial" panose="020B0604020202020204" pitchFamily="34" charset="0"/>
                <a:cs typeface="Arial" panose="020B0604020202020204" pitchFamily="34" charset="0"/>
              </a:rPr>
              <a:t>e ordenadas as propostas, a administração pública procederá à </a:t>
            </a:r>
            <a:r>
              <a:rPr lang="pt-BR" sz="2000" b="1" dirty="0">
                <a:solidFill>
                  <a:srgbClr val="FFFF00"/>
                </a:solidFill>
                <a:latin typeface="Arial" panose="020B0604020202020204" pitchFamily="34" charset="0"/>
                <a:cs typeface="Arial" panose="020B0604020202020204" pitchFamily="34" charset="0"/>
              </a:rPr>
              <a:t>verificação dos documentos </a:t>
            </a:r>
            <a:r>
              <a:rPr lang="pt-BR" sz="2000" b="1" dirty="0">
                <a:latin typeface="Arial" panose="020B0604020202020204" pitchFamily="34" charset="0"/>
                <a:cs typeface="Arial" panose="020B0604020202020204" pitchFamily="34" charset="0"/>
              </a:rPr>
              <a:t>que comprovem o atendimento pela OSC selecionada dos requisitos previstos</a:t>
            </a:r>
          </a:p>
        </p:txBody>
      </p:sp>
      <p:sp>
        <p:nvSpPr>
          <p:cNvPr id="5" name="Retângulo de cantos arredondados 4"/>
          <p:cNvSpPr/>
          <p:nvPr/>
        </p:nvSpPr>
        <p:spPr>
          <a:xfrm>
            <a:off x="6367453" y="818866"/>
            <a:ext cx="5115613" cy="2475976"/>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000" b="1" dirty="0">
                <a:latin typeface="Arial" panose="020B0604020202020204" pitchFamily="34" charset="0"/>
                <a:cs typeface="Arial" panose="020B0604020202020204" pitchFamily="34" charset="0"/>
              </a:rPr>
              <a:t>Na hipótese de a </a:t>
            </a:r>
            <a:r>
              <a:rPr lang="pt-BR" sz="2000" b="1" dirty="0">
                <a:solidFill>
                  <a:srgbClr val="FFFF00"/>
                </a:solidFill>
                <a:latin typeface="Arial" panose="020B0604020202020204" pitchFamily="34" charset="0"/>
                <a:cs typeface="Arial" panose="020B0604020202020204" pitchFamily="34" charset="0"/>
              </a:rPr>
              <a:t>OSC selecionada não atender </a:t>
            </a:r>
            <a:r>
              <a:rPr lang="pt-BR" sz="2000" b="1" dirty="0">
                <a:latin typeface="Arial" panose="020B0604020202020204" pitchFamily="34" charset="0"/>
                <a:cs typeface="Arial" panose="020B0604020202020204" pitchFamily="34" charset="0"/>
              </a:rPr>
              <a:t>aos requisitos exigidos, aquela imediatamente mais bem classificada poderá ser </a:t>
            </a:r>
            <a:r>
              <a:rPr lang="pt-BR" sz="2000" b="1" dirty="0">
                <a:solidFill>
                  <a:srgbClr val="FFFF00"/>
                </a:solidFill>
                <a:latin typeface="Arial" panose="020B0604020202020204" pitchFamily="34" charset="0"/>
                <a:cs typeface="Arial" panose="020B0604020202020204" pitchFamily="34" charset="0"/>
              </a:rPr>
              <a:t>convidada a aceitar </a:t>
            </a:r>
            <a:r>
              <a:rPr lang="pt-BR" sz="2000" b="1" dirty="0">
                <a:latin typeface="Arial" panose="020B0604020202020204" pitchFamily="34" charset="0"/>
                <a:cs typeface="Arial" panose="020B0604020202020204" pitchFamily="34" charset="0"/>
              </a:rPr>
              <a:t>a celebração de parceria nos termos da proposta </a:t>
            </a:r>
            <a:r>
              <a:rPr lang="pt-BR" sz="2000" b="1" dirty="0">
                <a:solidFill>
                  <a:srgbClr val="FFFF00"/>
                </a:solidFill>
                <a:latin typeface="Arial" panose="020B0604020202020204" pitchFamily="34" charset="0"/>
                <a:cs typeface="Arial" panose="020B0604020202020204" pitchFamily="34" charset="0"/>
              </a:rPr>
              <a:t>por ela apresentada</a:t>
            </a:r>
            <a:endParaRPr lang="pt-BR" sz="2000" b="1" dirty="0">
              <a:latin typeface="Arial" panose="020B0604020202020204" pitchFamily="34" charset="0"/>
              <a:cs typeface="Arial" panose="020B0604020202020204" pitchFamily="34" charset="0"/>
            </a:endParaRPr>
          </a:p>
        </p:txBody>
      </p:sp>
      <p:sp>
        <p:nvSpPr>
          <p:cNvPr id="7" name="Retângulo de cantos arredondados 6"/>
          <p:cNvSpPr/>
          <p:nvPr/>
        </p:nvSpPr>
        <p:spPr>
          <a:xfrm>
            <a:off x="3363824" y="3722479"/>
            <a:ext cx="5368862" cy="2475974"/>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000" b="1" dirty="0">
                <a:latin typeface="Arial" panose="020B0604020202020204" pitchFamily="34" charset="0"/>
                <a:cs typeface="Arial" panose="020B0604020202020204" pitchFamily="34" charset="0"/>
              </a:rPr>
              <a:t>Caso a </a:t>
            </a:r>
            <a:r>
              <a:rPr lang="pt-BR" sz="2000" b="1" dirty="0">
                <a:solidFill>
                  <a:srgbClr val="FFFF00"/>
                </a:solidFill>
                <a:latin typeface="Arial" panose="020B0604020202020204" pitchFamily="34" charset="0"/>
                <a:cs typeface="Arial" panose="020B0604020202020204" pitchFamily="34" charset="0"/>
              </a:rPr>
              <a:t>OSC convidada</a:t>
            </a:r>
            <a:r>
              <a:rPr lang="pt-BR" sz="2000" b="1" dirty="0">
                <a:latin typeface="Arial" panose="020B0604020202020204" pitchFamily="34" charset="0"/>
                <a:cs typeface="Arial" panose="020B0604020202020204" pitchFamily="34" charset="0"/>
              </a:rPr>
              <a:t> </a:t>
            </a:r>
            <a:r>
              <a:rPr lang="pt-BR" sz="2000" b="1" dirty="0">
                <a:solidFill>
                  <a:srgbClr val="FFFF00"/>
                </a:solidFill>
                <a:latin typeface="Arial" panose="020B0604020202020204" pitchFamily="34" charset="0"/>
                <a:cs typeface="Arial" panose="020B0604020202020204" pitchFamily="34" charset="0"/>
              </a:rPr>
              <a:t>aceite</a:t>
            </a:r>
            <a:r>
              <a:rPr lang="pt-BR" sz="2000" b="1" dirty="0">
                <a:latin typeface="Arial" panose="020B0604020202020204" pitchFamily="34" charset="0"/>
                <a:cs typeface="Arial" panose="020B0604020202020204" pitchFamily="34" charset="0"/>
              </a:rPr>
              <a:t> celebrar a parceria, proceder-se-á à </a:t>
            </a:r>
            <a:r>
              <a:rPr lang="pt-BR" sz="2000" b="1" dirty="0">
                <a:solidFill>
                  <a:srgbClr val="FFFF00"/>
                </a:solidFill>
                <a:latin typeface="Arial" panose="020B0604020202020204" pitchFamily="34" charset="0"/>
                <a:cs typeface="Arial" panose="020B0604020202020204" pitchFamily="34" charset="0"/>
              </a:rPr>
              <a:t>verificação dos documentos </a:t>
            </a:r>
            <a:r>
              <a:rPr lang="pt-BR" sz="2000" b="1" dirty="0">
                <a:latin typeface="Arial" panose="020B0604020202020204" pitchFamily="34" charset="0"/>
                <a:cs typeface="Arial" panose="020B0604020202020204" pitchFamily="34" charset="0"/>
              </a:rPr>
              <a:t>que comprovem o atendimento aos requisitos previstos na Lei nº 13.019/14</a:t>
            </a:r>
          </a:p>
        </p:txBody>
      </p:sp>
    </p:spTree>
    <p:extLst>
      <p:ext uri="{BB962C8B-B14F-4D97-AF65-F5344CB8AC3E}">
        <p14:creationId xmlns:p14="http://schemas.microsoft.com/office/powerpoint/2010/main" val="1896648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fld id="{D57F1E4F-1CFF-5643-939E-217C01CDF565}" type="slidenum">
              <a:rPr lang="en-US" smtClean="0"/>
              <a:pPr/>
              <a:t>22</a:t>
            </a:fld>
            <a:endParaRPr lang="en-US" dirty="0"/>
          </a:p>
        </p:txBody>
      </p:sp>
      <p:sp>
        <p:nvSpPr>
          <p:cNvPr id="4" name="CaixaDeTexto 3"/>
          <p:cNvSpPr txBox="1"/>
          <p:nvPr/>
        </p:nvSpPr>
        <p:spPr>
          <a:xfrm>
            <a:off x="268027" y="2377643"/>
            <a:ext cx="11425767" cy="1200329"/>
          </a:xfrm>
          <a:prstGeom prst="rect">
            <a:avLst/>
          </a:prstGeom>
          <a:noFill/>
        </p:spPr>
        <p:txBody>
          <a:bodyPr>
            <a:spAutoFit/>
          </a:bodyPr>
          <a:lstStyle/>
          <a:p>
            <a:pPr algn="ctr" fontAlgn="auto">
              <a:spcBef>
                <a:spcPts val="0"/>
              </a:spcBef>
              <a:spcAft>
                <a:spcPts val="0"/>
              </a:spcAft>
              <a:defRPr/>
            </a:pPr>
            <a:r>
              <a:rPr lang="pt-BR" sz="7200" b="1" dirty="0">
                <a:solidFill>
                  <a:srgbClr val="FFFF00"/>
                </a:solidFill>
                <a:latin typeface="Arial" panose="020B0604020202020204" pitchFamily="34" charset="0"/>
                <a:cs typeface="Arial" panose="020B0604020202020204" pitchFamily="34" charset="0"/>
              </a:rPr>
              <a:t>CELEBRAÇÃO</a:t>
            </a:r>
            <a:endParaRPr lang="pt-BR"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55951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82886" y="200061"/>
            <a:ext cx="11730741" cy="1384995"/>
          </a:xfrm>
          <a:prstGeom prst="rect">
            <a:avLst/>
          </a:prstGeom>
          <a:noFill/>
        </p:spPr>
        <p:txBody>
          <a:bodyPr wrap="square" rtlCol="0">
            <a:spAutoFit/>
          </a:bodyPr>
          <a:lstStyle/>
          <a:p>
            <a:r>
              <a:rPr lang="pt-BR" sz="2800" b="1" cap="all" dirty="0">
                <a:solidFill>
                  <a:srgbClr val="FFFF00"/>
                </a:solidFill>
                <a:latin typeface="Arial" panose="020B0604020202020204" pitchFamily="34" charset="0"/>
                <a:cs typeface="Arial" panose="020B0604020202020204" pitchFamily="34" charset="0"/>
              </a:rPr>
              <a:t>CELEBRAÇÃO - novos instrumentos de parceria</a:t>
            </a:r>
          </a:p>
          <a:p>
            <a:pPr algn="just"/>
            <a:endParaRPr lang="pt-BR" sz="2800" u="sng" dirty="0">
              <a:solidFill>
                <a:srgbClr val="FFFF00"/>
              </a:solidFill>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 </a:t>
            </a:r>
          </a:p>
        </p:txBody>
      </p:sp>
      <p:sp>
        <p:nvSpPr>
          <p:cNvPr id="7" name="Espaço Reservado para Número de Slide 6"/>
          <p:cNvSpPr>
            <a:spLocks noGrp="1"/>
          </p:cNvSpPr>
          <p:nvPr>
            <p:ph type="sldNum" sz="quarter" idx="12"/>
          </p:nvPr>
        </p:nvSpPr>
        <p:spPr/>
        <p:txBody>
          <a:bodyPr/>
          <a:lstStyle/>
          <a:p>
            <a:fld id="{D57F1E4F-1CFF-5643-939E-217C01CDF565}" type="slidenum">
              <a:rPr lang="en-US" smtClean="0"/>
              <a:pPr/>
              <a:t>23</a:t>
            </a:fld>
            <a:endParaRPr lang="en-US" dirty="0"/>
          </a:p>
        </p:txBody>
      </p:sp>
      <p:sp>
        <p:nvSpPr>
          <p:cNvPr id="4" name="Retângulo de cantos arredondados 3"/>
          <p:cNvSpPr/>
          <p:nvPr/>
        </p:nvSpPr>
        <p:spPr>
          <a:xfrm>
            <a:off x="394484" y="962834"/>
            <a:ext cx="5323928" cy="3265697"/>
          </a:xfrm>
          <a:prstGeom prst="roundRect">
            <a:avLst/>
          </a:prstGeom>
          <a:solidFill>
            <a:srgbClr val="660033"/>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latin typeface="Arial" panose="020B0604020202020204" pitchFamily="34" charset="0"/>
                <a:cs typeface="Arial" panose="020B0604020202020204" pitchFamily="34" charset="0"/>
              </a:rPr>
              <a:t>TERMO DE COLABORAÇÃO </a:t>
            </a:r>
          </a:p>
          <a:p>
            <a:pPr algn="ctr"/>
            <a:endParaRPr lang="pt-BR" sz="2000" b="1" dirty="0">
              <a:solidFill>
                <a:srgbClr val="FFFF00"/>
              </a:solidFill>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 Transferências voluntárias de recursos para consecução de finalidades de interesse público e recíproco  </a:t>
            </a:r>
            <a:r>
              <a:rPr lang="pt-BR" sz="2000" b="1" dirty="0">
                <a:solidFill>
                  <a:srgbClr val="FFFF00"/>
                </a:solidFill>
                <a:latin typeface="Arial" panose="020B0604020202020204" pitchFamily="34" charset="0"/>
                <a:cs typeface="Arial" panose="020B0604020202020204" pitchFamily="34" charset="0"/>
              </a:rPr>
              <a:t>propostas pela administração pública</a:t>
            </a:r>
            <a:r>
              <a:rPr lang="pt-BR" sz="2000" b="1" dirty="0">
                <a:latin typeface="Arial" panose="020B0604020202020204" pitchFamily="34" charset="0"/>
                <a:cs typeface="Arial" panose="020B0604020202020204" pitchFamily="34" charset="0"/>
              </a:rPr>
              <a:t>, em regime de mútua cooperação com OSC, que envolvam a transferência de recursos financeiros</a:t>
            </a:r>
          </a:p>
        </p:txBody>
      </p:sp>
      <p:sp>
        <p:nvSpPr>
          <p:cNvPr id="5" name="Retângulo de cantos arredondados 4"/>
          <p:cNvSpPr/>
          <p:nvPr/>
        </p:nvSpPr>
        <p:spPr>
          <a:xfrm>
            <a:off x="6442718" y="1019368"/>
            <a:ext cx="5323928" cy="3209164"/>
          </a:xfrm>
          <a:prstGeom prst="roundRect">
            <a:avLst/>
          </a:prstGeom>
          <a:solidFill>
            <a:srgbClr val="165C18"/>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latin typeface="Arial" panose="020B0604020202020204" pitchFamily="34" charset="0"/>
                <a:cs typeface="Arial" panose="020B0604020202020204" pitchFamily="34" charset="0"/>
              </a:rPr>
              <a:t>TERMO DE FOMENTO</a:t>
            </a:r>
          </a:p>
          <a:p>
            <a:pPr algn="ctr"/>
            <a:endParaRPr lang="pt-BR" sz="2000" b="1" dirty="0">
              <a:solidFill>
                <a:srgbClr val="FFFF00"/>
              </a:solidFill>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Transferências voluntárias de recursos para consecução de finalidades de interesse público e recíproco </a:t>
            </a:r>
            <a:r>
              <a:rPr lang="pt-BR" sz="2000" b="1" dirty="0">
                <a:solidFill>
                  <a:srgbClr val="FFFF00"/>
                </a:solidFill>
                <a:latin typeface="Arial" panose="020B0604020202020204" pitchFamily="34" charset="0"/>
                <a:cs typeface="Arial" panose="020B0604020202020204" pitchFamily="34" charset="0"/>
              </a:rPr>
              <a:t>propostas pelas OSC</a:t>
            </a:r>
            <a:r>
              <a:rPr lang="pt-BR" sz="2000" b="1" dirty="0">
                <a:latin typeface="Arial" panose="020B0604020202020204" pitchFamily="34" charset="0"/>
                <a:cs typeface="Arial" panose="020B0604020202020204" pitchFamily="34" charset="0"/>
              </a:rPr>
              <a:t>, em regime de mútua cooperação com a administração pública, que envolvam a transferência de recursos financeiros</a:t>
            </a:r>
            <a:endParaRPr lang="pt-BR" sz="2000" dirty="0">
              <a:latin typeface="Arial" panose="020B0604020202020204" pitchFamily="34" charset="0"/>
              <a:cs typeface="Arial" panose="020B0604020202020204" pitchFamily="34" charset="0"/>
            </a:endParaRPr>
          </a:p>
        </p:txBody>
      </p:sp>
      <p:sp>
        <p:nvSpPr>
          <p:cNvPr id="6" name="Retângulo de cantos arredondados 5"/>
          <p:cNvSpPr/>
          <p:nvPr/>
        </p:nvSpPr>
        <p:spPr>
          <a:xfrm>
            <a:off x="1242155" y="4598261"/>
            <a:ext cx="9840034" cy="1856096"/>
          </a:xfrm>
          <a:prstGeom prst="roundRect">
            <a:avLst/>
          </a:prstGeom>
          <a:solidFill>
            <a:schemeClr val="accent5">
              <a:lumMod val="75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cap="all" dirty="0">
                <a:solidFill>
                  <a:srgbClr val="FFFF00"/>
                </a:solidFill>
                <a:latin typeface="Arial" panose="020B0604020202020204" pitchFamily="34" charset="0"/>
                <a:cs typeface="Arial" panose="020B0604020202020204" pitchFamily="34" charset="0"/>
              </a:rPr>
              <a:t>Acordo de Cooperação</a:t>
            </a:r>
          </a:p>
          <a:p>
            <a:pPr algn="ctr"/>
            <a:endParaRPr lang="pt-BR" sz="2000" b="1" cap="all" dirty="0">
              <a:solidFill>
                <a:srgbClr val="FFFF00"/>
              </a:solidFill>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 Parcerias estabelecidas pela administração pública com OSC para a consecução de finalidades de interesse público e recíproco que </a:t>
            </a:r>
            <a:r>
              <a:rPr lang="pt-BR" sz="2000" b="1" dirty="0">
                <a:solidFill>
                  <a:srgbClr val="FFFF00"/>
                </a:solidFill>
                <a:latin typeface="Arial" panose="020B0604020202020204" pitchFamily="34" charset="0"/>
                <a:cs typeface="Arial" panose="020B0604020202020204" pitchFamily="34" charset="0"/>
              </a:rPr>
              <a:t>não envolvam a transferência de recursos financeiros</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408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9"/>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Retângulo de cantos arredondados 4"/>
          <p:cNvSpPr/>
          <p:nvPr/>
        </p:nvSpPr>
        <p:spPr>
          <a:xfrm>
            <a:off x="168562" y="3004453"/>
            <a:ext cx="5650347" cy="3447145"/>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spcAft>
                <a:spcPts val="1200"/>
              </a:spcAft>
            </a:pPr>
            <a:r>
              <a:rPr lang="pt-BR" sz="2400" b="1" dirty="0"/>
              <a:t>Significado: </a:t>
            </a:r>
            <a:r>
              <a:rPr lang="pt-BR" sz="2400" dirty="0"/>
              <a:t>ajuda, cooperação, auxílio, contribuição, assistência</a:t>
            </a:r>
            <a:r>
              <a:rPr lang="pt-BR" sz="2400" b="1" dirty="0"/>
              <a:t> </a:t>
            </a:r>
          </a:p>
          <a:p>
            <a:pPr>
              <a:spcAft>
                <a:spcPts val="1200"/>
              </a:spcAft>
            </a:pPr>
            <a:r>
              <a:rPr lang="pt-BR" sz="2400" b="1" dirty="0"/>
              <a:t>Origem: </a:t>
            </a:r>
            <a:r>
              <a:rPr lang="pt-BR" sz="2400" dirty="0"/>
              <a:t>latim </a:t>
            </a:r>
            <a:r>
              <a:rPr lang="pt-BR" sz="2400" i="1" dirty="0"/>
              <a:t>Labor = </a:t>
            </a:r>
            <a:r>
              <a:rPr lang="pt-BR" sz="2400" dirty="0"/>
              <a:t>Trabalho</a:t>
            </a:r>
          </a:p>
          <a:p>
            <a:pPr>
              <a:spcAft>
                <a:spcPts val="1200"/>
              </a:spcAft>
            </a:pPr>
            <a:r>
              <a:rPr lang="pt-BR" sz="2400" b="1" dirty="0"/>
              <a:t>Semântica: </a:t>
            </a:r>
            <a:r>
              <a:rPr lang="pt-BR" sz="2400" dirty="0"/>
              <a:t>COM + LABORAR (trabalhar com)</a:t>
            </a:r>
          </a:p>
          <a:p>
            <a:pPr>
              <a:spcAft>
                <a:spcPts val="1200"/>
              </a:spcAft>
            </a:pPr>
            <a:r>
              <a:rPr lang="pt-BR" sz="2400" b="1" dirty="0"/>
              <a:t>Ato de ”</a:t>
            </a:r>
            <a:r>
              <a:rPr lang="pt-BR" sz="2400" b="1" dirty="0">
                <a:solidFill>
                  <a:srgbClr val="FFFF00"/>
                </a:solidFill>
              </a:rPr>
              <a:t>trabalhar junto</a:t>
            </a:r>
            <a:r>
              <a:rPr lang="pt-BR" sz="2400" b="1" dirty="0"/>
              <a:t>"</a:t>
            </a:r>
          </a:p>
        </p:txBody>
      </p:sp>
      <p:sp>
        <p:nvSpPr>
          <p:cNvPr id="7" name="Retângulo de cantos arredondados 6"/>
          <p:cNvSpPr/>
          <p:nvPr/>
        </p:nvSpPr>
        <p:spPr>
          <a:xfrm>
            <a:off x="6179128" y="3004454"/>
            <a:ext cx="5678440" cy="3447145"/>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spcAft>
                <a:spcPts val="1200"/>
              </a:spcAft>
            </a:pPr>
            <a:r>
              <a:rPr lang="pt-BR" sz="2400" b="1" dirty="0"/>
              <a:t>Significado: </a:t>
            </a:r>
            <a:r>
              <a:rPr lang="pt-BR" sz="2400" dirty="0"/>
              <a:t>desenvolvimento, estímulo, encorajamento, incitação</a:t>
            </a:r>
            <a:endParaRPr lang="pt-BR" sz="2400" b="1" dirty="0"/>
          </a:p>
          <a:p>
            <a:pPr>
              <a:spcAft>
                <a:spcPts val="1200"/>
              </a:spcAft>
            </a:pPr>
            <a:r>
              <a:rPr lang="pt-BR" sz="2400" b="1" dirty="0"/>
              <a:t>Origem: </a:t>
            </a:r>
            <a:r>
              <a:rPr lang="pt-BR" sz="2400" dirty="0"/>
              <a:t>latim </a:t>
            </a:r>
            <a:r>
              <a:rPr lang="pt-BR" sz="2400" i="1" dirty="0"/>
              <a:t>Fomentum = </a:t>
            </a:r>
            <a:r>
              <a:rPr lang="pt-BR" sz="2400" dirty="0"/>
              <a:t>Aquecer, esquentar, colocar combustível</a:t>
            </a:r>
          </a:p>
          <a:p>
            <a:pPr>
              <a:spcAft>
                <a:spcPts val="1200"/>
              </a:spcAft>
            </a:pPr>
            <a:r>
              <a:rPr lang="pt-BR" sz="2400" b="1" dirty="0"/>
              <a:t>Ato de ”</a:t>
            </a:r>
            <a:r>
              <a:rPr lang="pt-BR" sz="2400" b="1" dirty="0">
                <a:solidFill>
                  <a:srgbClr val="FFFF00"/>
                </a:solidFill>
              </a:rPr>
              <a:t>estimular</a:t>
            </a:r>
            <a:r>
              <a:rPr lang="pt-BR" sz="2400" b="1" dirty="0"/>
              <a:t>“, “</a:t>
            </a:r>
            <a:r>
              <a:rPr lang="pt-BR" sz="2400" b="1" dirty="0">
                <a:solidFill>
                  <a:srgbClr val="FFFF00"/>
                </a:solidFill>
              </a:rPr>
              <a:t>promover meios e condições</a:t>
            </a:r>
            <a:r>
              <a:rPr lang="pt-BR" sz="2400" b="1" dirty="0"/>
              <a:t>”, “</a:t>
            </a:r>
            <a:r>
              <a:rPr lang="pt-BR" sz="2400" b="1" dirty="0">
                <a:solidFill>
                  <a:srgbClr val="FFFF00"/>
                </a:solidFill>
              </a:rPr>
              <a:t>encorajar</a:t>
            </a:r>
            <a:r>
              <a:rPr lang="pt-BR" sz="2400" b="1" dirty="0"/>
              <a:t>”</a:t>
            </a:r>
          </a:p>
        </p:txBody>
      </p:sp>
      <p:sp>
        <p:nvSpPr>
          <p:cNvPr id="2" name="Elipse 1"/>
          <p:cNvSpPr/>
          <p:nvPr/>
        </p:nvSpPr>
        <p:spPr>
          <a:xfrm>
            <a:off x="387927" y="554637"/>
            <a:ext cx="5112328" cy="2091582"/>
          </a:xfrm>
          <a:prstGeom prst="ellipse">
            <a:avLst/>
          </a:prstGeom>
          <a:solidFill>
            <a:srgbClr val="C0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t>COLABORAÇÃO</a:t>
            </a:r>
          </a:p>
        </p:txBody>
      </p:sp>
      <p:sp>
        <p:nvSpPr>
          <p:cNvPr id="8" name="Elipse 7"/>
          <p:cNvSpPr/>
          <p:nvPr/>
        </p:nvSpPr>
        <p:spPr>
          <a:xfrm>
            <a:off x="6511637" y="599608"/>
            <a:ext cx="5181600" cy="2032756"/>
          </a:xfrm>
          <a:prstGeom prst="ellipse">
            <a:avLst/>
          </a:prstGeom>
          <a:solidFill>
            <a:srgbClr val="165C18"/>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t>FOMENTO</a:t>
            </a:r>
          </a:p>
        </p:txBody>
      </p:sp>
    </p:spTree>
    <p:extLst>
      <p:ext uri="{BB962C8B-B14F-4D97-AF65-F5344CB8AC3E}">
        <p14:creationId xmlns:p14="http://schemas.microsoft.com/office/powerpoint/2010/main" val="4072447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82886" y="243605"/>
            <a:ext cx="11730741" cy="1954381"/>
          </a:xfrm>
          <a:prstGeom prst="rect">
            <a:avLst/>
          </a:prstGeom>
          <a:noFill/>
        </p:spPr>
        <p:txBody>
          <a:bodyPr wrap="square" rtlCol="0">
            <a:spAutoFit/>
          </a:bodyPr>
          <a:lstStyle/>
          <a:p>
            <a:pPr algn="ctr"/>
            <a:r>
              <a:rPr lang="pt-BR" sz="2600" b="1" cap="all" dirty="0">
                <a:solidFill>
                  <a:srgbClr val="FFFF00"/>
                </a:solidFill>
                <a:latin typeface="Arial" panose="020B0604020202020204" pitchFamily="34" charset="0"/>
                <a:cs typeface="Arial" panose="020B0604020202020204" pitchFamily="34" charset="0"/>
              </a:rPr>
              <a:t>Requisitos E DOCUMENTOS para A CELEBRAÇÃO DE PARCERIAS </a:t>
            </a:r>
          </a:p>
          <a:p>
            <a:pPr algn="just"/>
            <a:endParaRPr lang="pt-BR" sz="1400" b="1" cap="all" dirty="0">
              <a:solidFill>
                <a:srgbClr val="FFFF00"/>
              </a:solidFill>
              <a:latin typeface="Arial" panose="020B0604020202020204" pitchFamily="34" charset="0"/>
              <a:cs typeface="Arial" panose="020B0604020202020204" pitchFamily="34" charset="0"/>
            </a:endParaRPr>
          </a:p>
          <a:p>
            <a:pPr algn="just"/>
            <a:endParaRPr lang="pt-BR" sz="900" b="1" cap="all" dirty="0">
              <a:solidFill>
                <a:srgbClr val="FFFF00"/>
              </a:solidFill>
              <a:latin typeface="Arial" panose="020B0604020202020204" pitchFamily="34" charset="0"/>
              <a:cs typeface="Arial" panose="020B0604020202020204" pitchFamily="34" charset="0"/>
            </a:endParaRPr>
          </a:p>
          <a:p>
            <a:pPr marL="171450" indent="-171450" algn="just">
              <a:spcAft>
                <a:spcPts val="600"/>
              </a:spcAft>
              <a:buFont typeface="Arial" panose="020B0604020202020204" pitchFamily="34" charset="0"/>
              <a:buChar char="•"/>
            </a:pPr>
            <a:endParaRPr lang="pt-BR" sz="100" b="1" dirty="0">
              <a:latin typeface="Arial" panose="020B0604020202020204" pitchFamily="34" charset="0"/>
              <a:cs typeface="Arial" panose="020B0604020202020204" pitchFamily="34" charset="0"/>
            </a:endParaRPr>
          </a:p>
          <a:p>
            <a:pPr marL="457200" lvl="0" indent="-457200" algn="just">
              <a:spcAft>
                <a:spcPts val="1200"/>
              </a:spcAft>
              <a:buFont typeface="Arial" panose="020B0604020202020204" pitchFamily="34" charset="0"/>
              <a:buChar char="•"/>
            </a:pPr>
            <a:endParaRPr lang="pt-BR" sz="2800" b="1" dirty="0">
              <a:latin typeface="Arial" panose="020B0604020202020204" pitchFamily="34" charset="0"/>
              <a:cs typeface="Arial" panose="020B0604020202020204" pitchFamily="34" charset="0"/>
            </a:endParaRPr>
          </a:p>
          <a:p>
            <a:pPr marL="457200" lvl="0" indent="-457200" algn="just">
              <a:spcAft>
                <a:spcPts val="1200"/>
              </a:spcAft>
              <a:buFont typeface="Arial" panose="020B0604020202020204" pitchFamily="34" charset="0"/>
              <a:buChar char="•"/>
            </a:pPr>
            <a:endParaRPr lang="pt-BR" sz="2800" b="1" dirty="0">
              <a:latin typeface="Arial" panose="020B0604020202020204" pitchFamily="34" charset="0"/>
              <a:cs typeface="Arial" panose="020B0604020202020204" pitchFamily="34" charset="0"/>
            </a:endParaRPr>
          </a:p>
        </p:txBody>
      </p:sp>
      <p:sp>
        <p:nvSpPr>
          <p:cNvPr id="12" name="Espaço Reservado para Número de Slide 11"/>
          <p:cNvSpPr>
            <a:spLocks noGrp="1"/>
          </p:cNvSpPr>
          <p:nvPr>
            <p:ph type="sldNum" sz="quarter" idx="12"/>
          </p:nvPr>
        </p:nvSpPr>
        <p:spPr/>
        <p:txBody>
          <a:bodyPr/>
          <a:lstStyle/>
          <a:p>
            <a:fld id="{D57F1E4F-1CFF-5643-939E-217C01CDF565}" type="slidenum">
              <a:rPr lang="en-US" smtClean="0"/>
              <a:pPr/>
              <a:t>25</a:t>
            </a:fld>
            <a:endParaRPr lang="en-US" dirty="0"/>
          </a:p>
        </p:txBody>
      </p:sp>
      <p:sp>
        <p:nvSpPr>
          <p:cNvPr id="4" name="Retângulo de cantos arredondados 3"/>
          <p:cNvSpPr/>
          <p:nvPr/>
        </p:nvSpPr>
        <p:spPr>
          <a:xfrm>
            <a:off x="627795" y="999970"/>
            <a:ext cx="10931857" cy="897069"/>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400" b="1" dirty="0">
                <a:latin typeface="Arial" panose="020B0604020202020204" pitchFamily="34" charset="0"/>
                <a:cs typeface="Arial" panose="020B0604020202020204" pitchFamily="34" charset="0"/>
              </a:rPr>
              <a:t>OSC deverão ser regidas por normas de organização interna que prevejam, </a:t>
            </a:r>
            <a:r>
              <a:rPr lang="pt-BR" sz="2400" b="1" dirty="0">
                <a:solidFill>
                  <a:srgbClr val="FFFF00"/>
                </a:solidFill>
                <a:latin typeface="Arial" panose="020B0604020202020204" pitchFamily="34" charset="0"/>
                <a:cs typeface="Arial" panose="020B0604020202020204" pitchFamily="34" charset="0"/>
              </a:rPr>
              <a:t>expressamente</a:t>
            </a:r>
            <a:r>
              <a:rPr lang="pt-BR" sz="2400" b="1" dirty="0">
                <a:latin typeface="Arial" panose="020B0604020202020204" pitchFamily="34" charset="0"/>
                <a:cs typeface="Arial" panose="020B0604020202020204" pitchFamily="34" charset="0"/>
              </a:rPr>
              <a:t>, sobre:</a:t>
            </a:r>
          </a:p>
        </p:txBody>
      </p:sp>
      <p:sp>
        <p:nvSpPr>
          <p:cNvPr id="5" name="Retângulo de cantos arredondados 4"/>
          <p:cNvSpPr/>
          <p:nvPr/>
        </p:nvSpPr>
        <p:spPr>
          <a:xfrm>
            <a:off x="300248" y="2171629"/>
            <a:ext cx="3261815" cy="3447145"/>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sz="2000" b="1" dirty="0">
                <a:latin typeface="Arial" panose="020B0604020202020204" pitchFamily="34" charset="0"/>
                <a:cs typeface="Arial" panose="020B0604020202020204" pitchFamily="34" charset="0"/>
              </a:rPr>
              <a:t>Objetivos voltados à promoção de atividades e </a:t>
            </a:r>
            <a:r>
              <a:rPr lang="pt-BR" sz="2000" b="1" dirty="0">
                <a:solidFill>
                  <a:srgbClr val="FFFF00"/>
                </a:solidFill>
                <a:latin typeface="Arial" panose="020B0604020202020204" pitchFamily="34" charset="0"/>
                <a:cs typeface="Arial" panose="020B0604020202020204" pitchFamily="34" charset="0"/>
              </a:rPr>
              <a:t>finalidades</a:t>
            </a:r>
            <a:r>
              <a:rPr lang="pt-BR" sz="2000" b="1" dirty="0">
                <a:latin typeface="Arial" panose="020B0604020202020204" pitchFamily="34" charset="0"/>
                <a:cs typeface="Arial" panose="020B0604020202020204" pitchFamily="34" charset="0"/>
              </a:rPr>
              <a:t> de relevância pública e social</a:t>
            </a:r>
          </a:p>
        </p:txBody>
      </p:sp>
      <p:sp>
        <p:nvSpPr>
          <p:cNvPr id="6" name="Retângulo de cantos arredondados 5"/>
          <p:cNvSpPr/>
          <p:nvPr/>
        </p:nvSpPr>
        <p:spPr>
          <a:xfrm>
            <a:off x="3862315" y="2171628"/>
            <a:ext cx="4012442" cy="3447145"/>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sz="2000" b="1" dirty="0">
                <a:latin typeface="Arial" panose="020B0604020202020204" pitchFamily="34" charset="0"/>
                <a:cs typeface="Arial" panose="020B0604020202020204" pitchFamily="34" charset="0"/>
              </a:rPr>
              <a:t>Previsão de que, em caso de dissolução da entidade, o respectivo </a:t>
            </a:r>
            <a:r>
              <a:rPr lang="pt-BR" sz="2000" b="1" dirty="0">
                <a:solidFill>
                  <a:srgbClr val="FFFF00"/>
                </a:solidFill>
                <a:latin typeface="Arial" panose="020B0604020202020204" pitchFamily="34" charset="0"/>
                <a:cs typeface="Arial" panose="020B0604020202020204" pitchFamily="34" charset="0"/>
              </a:rPr>
              <a:t>patrimônio</a:t>
            </a:r>
            <a:r>
              <a:rPr lang="pt-BR" sz="2000" b="1" dirty="0">
                <a:latin typeface="Arial" panose="020B0604020202020204" pitchFamily="34" charset="0"/>
                <a:cs typeface="Arial" panose="020B0604020202020204" pitchFamily="34" charset="0"/>
              </a:rPr>
              <a:t> líquido seja transferido a outra pessoa jurídica de igual natureza que preencha os requisitos desta Lei e cujo objeto social seja, preferencialmente, o mesmo</a:t>
            </a:r>
          </a:p>
        </p:txBody>
      </p:sp>
      <p:sp>
        <p:nvSpPr>
          <p:cNvPr id="7" name="Retângulo de cantos arredondados 6"/>
          <p:cNvSpPr/>
          <p:nvPr/>
        </p:nvSpPr>
        <p:spPr>
          <a:xfrm>
            <a:off x="8134065" y="2171629"/>
            <a:ext cx="3425586" cy="3447145"/>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sz="2000" b="1" dirty="0">
                <a:latin typeface="Arial" panose="020B0604020202020204" pitchFamily="34" charset="0"/>
                <a:cs typeface="Arial" panose="020B0604020202020204" pitchFamily="34" charset="0"/>
              </a:rPr>
              <a:t>Escrituração de acordo com os princípios fundamentais de contabilidade e com as Normas Brasileiras de </a:t>
            </a:r>
            <a:r>
              <a:rPr lang="pt-BR" sz="2000" b="1" dirty="0">
                <a:solidFill>
                  <a:srgbClr val="FFFF00"/>
                </a:solidFill>
                <a:latin typeface="Arial" panose="020B0604020202020204" pitchFamily="34" charset="0"/>
                <a:cs typeface="Arial" panose="020B0604020202020204" pitchFamily="34" charset="0"/>
              </a:rPr>
              <a:t>Contabilidade</a:t>
            </a:r>
            <a:endParaRPr lang="pt-B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8304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82886" y="243605"/>
            <a:ext cx="11730741" cy="1954381"/>
          </a:xfrm>
          <a:prstGeom prst="rect">
            <a:avLst/>
          </a:prstGeom>
          <a:noFill/>
        </p:spPr>
        <p:txBody>
          <a:bodyPr wrap="square" rtlCol="0">
            <a:spAutoFit/>
          </a:bodyPr>
          <a:lstStyle/>
          <a:p>
            <a:pPr algn="ctr"/>
            <a:r>
              <a:rPr lang="pt-BR" sz="2600" b="1" cap="all" dirty="0">
                <a:solidFill>
                  <a:srgbClr val="FFFF00"/>
                </a:solidFill>
                <a:latin typeface="Arial" panose="020B0604020202020204" pitchFamily="34" charset="0"/>
                <a:cs typeface="Arial" panose="020B0604020202020204" pitchFamily="34" charset="0"/>
              </a:rPr>
              <a:t>Requisitos E DOCUMENTOS para A CELEBRAÇÃO DE PARCERIAS </a:t>
            </a:r>
          </a:p>
          <a:p>
            <a:pPr algn="just"/>
            <a:endParaRPr lang="pt-BR" sz="1400" b="1" cap="all" dirty="0">
              <a:solidFill>
                <a:srgbClr val="FFFF00"/>
              </a:solidFill>
              <a:latin typeface="Arial" panose="020B0604020202020204" pitchFamily="34" charset="0"/>
              <a:cs typeface="Arial" panose="020B0604020202020204" pitchFamily="34" charset="0"/>
            </a:endParaRPr>
          </a:p>
          <a:p>
            <a:pPr algn="just"/>
            <a:endParaRPr lang="pt-BR" sz="900" b="1" cap="all" dirty="0">
              <a:solidFill>
                <a:srgbClr val="FFFF00"/>
              </a:solidFill>
              <a:latin typeface="Arial" panose="020B0604020202020204" pitchFamily="34" charset="0"/>
              <a:cs typeface="Arial" panose="020B0604020202020204" pitchFamily="34" charset="0"/>
            </a:endParaRPr>
          </a:p>
          <a:p>
            <a:pPr marL="171450" indent="-171450" algn="just">
              <a:spcAft>
                <a:spcPts val="600"/>
              </a:spcAft>
              <a:buFont typeface="Arial" panose="020B0604020202020204" pitchFamily="34" charset="0"/>
              <a:buChar char="•"/>
            </a:pPr>
            <a:endParaRPr lang="pt-BR" sz="100" b="1" dirty="0">
              <a:latin typeface="Arial" panose="020B0604020202020204" pitchFamily="34" charset="0"/>
              <a:cs typeface="Arial" panose="020B0604020202020204" pitchFamily="34" charset="0"/>
            </a:endParaRPr>
          </a:p>
          <a:p>
            <a:pPr marL="457200" lvl="0" indent="-457200" algn="just">
              <a:spcAft>
                <a:spcPts val="1200"/>
              </a:spcAft>
              <a:buFont typeface="Arial" panose="020B0604020202020204" pitchFamily="34" charset="0"/>
              <a:buChar char="•"/>
            </a:pPr>
            <a:endParaRPr lang="pt-BR" sz="2800" b="1" dirty="0">
              <a:latin typeface="Arial" panose="020B0604020202020204" pitchFamily="34" charset="0"/>
              <a:cs typeface="Arial" panose="020B0604020202020204" pitchFamily="34" charset="0"/>
            </a:endParaRPr>
          </a:p>
          <a:p>
            <a:pPr marL="457200" lvl="0" indent="-457200" algn="just">
              <a:spcAft>
                <a:spcPts val="1200"/>
              </a:spcAft>
              <a:buFont typeface="Arial" panose="020B0604020202020204" pitchFamily="34" charset="0"/>
              <a:buChar char="•"/>
            </a:pPr>
            <a:endParaRPr lang="pt-BR" sz="2800" b="1" dirty="0">
              <a:latin typeface="Arial" panose="020B0604020202020204" pitchFamily="34" charset="0"/>
              <a:cs typeface="Arial" panose="020B0604020202020204" pitchFamily="34" charset="0"/>
            </a:endParaRPr>
          </a:p>
        </p:txBody>
      </p:sp>
      <p:sp>
        <p:nvSpPr>
          <p:cNvPr id="12" name="Espaço Reservado para Número de Slide 11"/>
          <p:cNvSpPr>
            <a:spLocks noGrp="1"/>
          </p:cNvSpPr>
          <p:nvPr>
            <p:ph type="sldNum" sz="quarter" idx="12"/>
          </p:nvPr>
        </p:nvSpPr>
        <p:spPr/>
        <p:txBody>
          <a:bodyPr/>
          <a:lstStyle/>
          <a:p>
            <a:fld id="{D57F1E4F-1CFF-5643-939E-217C01CDF565}" type="slidenum">
              <a:rPr lang="en-US" smtClean="0"/>
              <a:pPr/>
              <a:t>26</a:t>
            </a:fld>
            <a:endParaRPr lang="en-US" dirty="0"/>
          </a:p>
        </p:txBody>
      </p:sp>
      <p:sp>
        <p:nvSpPr>
          <p:cNvPr id="4" name="Retângulo de cantos arredondados 3"/>
          <p:cNvSpPr/>
          <p:nvPr/>
        </p:nvSpPr>
        <p:spPr>
          <a:xfrm>
            <a:off x="627796" y="1023581"/>
            <a:ext cx="10931857" cy="655093"/>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400" b="1" dirty="0">
                <a:latin typeface="Arial" panose="020B0604020202020204" pitchFamily="34" charset="0"/>
                <a:cs typeface="Arial" panose="020B0604020202020204" pitchFamily="34" charset="0"/>
              </a:rPr>
              <a:t>Possuir cadastro ativo no CNPJ, com no mínimo:</a:t>
            </a:r>
          </a:p>
        </p:txBody>
      </p:sp>
      <p:sp>
        <p:nvSpPr>
          <p:cNvPr id="5" name="Retângulo de cantos arredondados 4"/>
          <p:cNvSpPr/>
          <p:nvPr/>
        </p:nvSpPr>
        <p:spPr>
          <a:xfrm>
            <a:off x="627796" y="2048799"/>
            <a:ext cx="3234519" cy="2932634"/>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sz="2000" b="1" dirty="0">
                <a:solidFill>
                  <a:srgbClr val="FFFF00"/>
                </a:solidFill>
                <a:latin typeface="Arial" panose="020B0604020202020204" pitchFamily="34" charset="0"/>
                <a:cs typeface="Arial" panose="020B0604020202020204" pitchFamily="34" charset="0"/>
              </a:rPr>
              <a:t>1 ano </a:t>
            </a:r>
            <a:r>
              <a:rPr lang="pt-BR" sz="2000" b="1" dirty="0">
                <a:latin typeface="Arial" panose="020B0604020202020204" pitchFamily="34" charset="0"/>
                <a:cs typeface="Arial" panose="020B0604020202020204" pitchFamily="34" charset="0"/>
              </a:rPr>
              <a:t>de existência para parceria seja celebrada no âmbito dos </a:t>
            </a:r>
            <a:r>
              <a:rPr lang="pt-BR" sz="2000" b="1" dirty="0">
                <a:solidFill>
                  <a:srgbClr val="FFFF00"/>
                </a:solidFill>
                <a:latin typeface="Arial" panose="020B0604020202020204" pitchFamily="34" charset="0"/>
                <a:cs typeface="Arial" panose="020B0604020202020204" pitchFamily="34" charset="0"/>
              </a:rPr>
              <a:t>Municípios</a:t>
            </a:r>
          </a:p>
        </p:txBody>
      </p:sp>
      <p:sp>
        <p:nvSpPr>
          <p:cNvPr id="6" name="Retângulo de cantos arredondados 5"/>
          <p:cNvSpPr/>
          <p:nvPr/>
        </p:nvSpPr>
        <p:spPr>
          <a:xfrm>
            <a:off x="4270435" y="2048798"/>
            <a:ext cx="3356323" cy="2932634"/>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sz="2000" b="1" dirty="0">
                <a:solidFill>
                  <a:srgbClr val="FFFF00"/>
                </a:solidFill>
                <a:latin typeface="Arial" panose="020B0604020202020204" pitchFamily="34" charset="0"/>
                <a:cs typeface="Arial" panose="020B0604020202020204" pitchFamily="34" charset="0"/>
              </a:rPr>
              <a:t>2 anos </a:t>
            </a:r>
            <a:r>
              <a:rPr lang="pt-BR" sz="2000" b="1" dirty="0">
                <a:latin typeface="Arial" panose="020B0604020202020204" pitchFamily="34" charset="0"/>
                <a:cs typeface="Arial" panose="020B0604020202020204" pitchFamily="34" charset="0"/>
              </a:rPr>
              <a:t>de existência para parceria seja celebrada no âmbito do </a:t>
            </a:r>
            <a:r>
              <a:rPr lang="pt-BR" sz="2000" b="1" dirty="0">
                <a:solidFill>
                  <a:srgbClr val="FFFF00"/>
                </a:solidFill>
                <a:latin typeface="Arial" panose="020B0604020202020204" pitchFamily="34" charset="0"/>
                <a:cs typeface="Arial" panose="020B0604020202020204" pitchFamily="34" charset="0"/>
              </a:rPr>
              <a:t>Distrito Federal </a:t>
            </a:r>
            <a:r>
              <a:rPr lang="pt-BR" sz="2000" b="1" dirty="0">
                <a:latin typeface="Arial" panose="020B0604020202020204" pitchFamily="34" charset="0"/>
                <a:cs typeface="Arial" panose="020B0604020202020204" pitchFamily="34" charset="0"/>
              </a:rPr>
              <a:t>ou dos </a:t>
            </a:r>
            <a:r>
              <a:rPr lang="pt-BR" sz="2000" b="1" dirty="0">
                <a:solidFill>
                  <a:srgbClr val="FFFF00"/>
                </a:solidFill>
                <a:latin typeface="Arial" panose="020B0604020202020204" pitchFamily="34" charset="0"/>
                <a:cs typeface="Arial" panose="020B0604020202020204" pitchFamily="34" charset="0"/>
              </a:rPr>
              <a:t>Estados</a:t>
            </a:r>
          </a:p>
        </p:txBody>
      </p:sp>
      <p:sp>
        <p:nvSpPr>
          <p:cNvPr id="7" name="Retângulo de cantos arredondados 6"/>
          <p:cNvSpPr/>
          <p:nvPr/>
        </p:nvSpPr>
        <p:spPr>
          <a:xfrm>
            <a:off x="8162734" y="2048798"/>
            <a:ext cx="3396919" cy="2932634"/>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sz="2000" b="1" dirty="0">
                <a:solidFill>
                  <a:srgbClr val="FFFF00"/>
                </a:solidFill>
                <a:latin typeface="Arial" panose="020B0604020202020204" pitchFamily="34" charset="0"/>
                <a:cs typeface="Arial" panose="020B0604020202020204" pitchFamily="34" charset="0"/>
              </a:rPr>
              <a:t>3 anos </a:t>
            </a:r>
            <a:r>
              <a:rPr lang="pt-BR" sz="2000" b="1" dirty="0">
                <a:latin typeface="Arial" panose="020B0604020202020204" pitchFamily="34" charset="0"/>
                <a:cs typeface="Arial" panose="020B0604020202020204" pitchFamily="34" charset="0"/>
              </a:rPr>
              <a:t>de existência para parceria seja celebrada no âmbito da </a:t>
            </a:r>
            <a:r>
              <a:rPr lang="pt-BR" sz="2000" b="1" dirty="0">
                <a:solidFill>
                  <a:srgbClr val="FFFF00"/>
                </a:solidFill>
                <a:latin typeface="Arial" panose="020B0604020202020204" pitchFamily="34" charset="0"/>
                <a:cs typeface="Arial" panose="020B0604020202020204" pitchFamily="34" charset="0"/>
              </a:rPr>
              <a:t>União</a:t>
            </a:r>
          </a:p>
        </p:txBody>
      </p:sp>
      <p:sp>
        <p:nvSpPr>
          <p:cNvPr id="8" name="Retângulo de cantos arredondados 7"/>
          <p:cNvSpPr/>
          <p:nvPr/>
        </p:nvSpPr>
        <p:spPr>
          <a:xfrm>
            <a:off x="582327" y="5188423"/>
            <a:ext cx="10931857" cy="1103194"/>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400" b="1" dirty="0">
                <a:latin typeface="Arial" panose="020B0604020202020204" pitchFamily="34" charset="0"/>
                <a:cs typeface="Arial" panose="020B0604020202020204" pitchFamily="34" charset="0"/>
              </a:rPr>
              <a:t>É admitida a redução desses prazos por ato específico de cada ente na hipótese de nenhuma organização atingi-los</a:t>
            </a:r>
          </a:p>
        </p:txBody>
      </p:sp>
    </p:spTree>
    <p:extLst>
      <p:ext uri="{BB962C8B-B14F-4D97-AF65-F5344CB8AC3E}">
        <p14:creationId xmlns:p14="http://schemas.microsoft.com/office/powerpoint/2010/main" val="64329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 y="147374"/>
            <a:ext cx="12064621" cy="1954381"/>
          </a:xfrm>
          <a:prstGeom prst="rect">
            <a:avLst/>
          </a:prstGeom>
          <a:noFill/>
        </p:spPr>
        <p:txBody>
          <a:bodyPr wrap="square" rtlCol="0">
            <a:spAutoFit/>
          </a:bodyPr>
          <a:lstStyle/>
          <a:p>
            <a:pPr algn="ctr"/>
            <a:r>
              <a:rPr lang="pt-BR" sz="2600" b="1" cap="all" dirty="0">
                <a:solidFill>
                  <a:srgbClr val="FFFF00"/>
                </a:solidFill>
                <a:latin typeface="Arial" panose="020B0604020202020204" pitchFamily="34" charset="0"/>
                <a:cs typeface="Arial" panose="020B0604020202020204" pitchFamily="34" charset="0"/>
              </a:rPr>
              <a:t>Requisitos E DOCUMENTOS para A CELEBRAÇÃO DE PARCERIAS </a:t>
            </a:r>
          </a:p>
          <a:p>
            <a:pPr algn="just"/>
            <a:endParaRPr lang="pt-BR" sz="1400" b="1" cap="all" dirty="0">
              <a:solidFill>
                <a:srgbClr val="FFFF00"/>
              </a:solidFill>
              <a:latin typeface="Arial" panose="020B0604020202020204" pitchFamily="34" charset="0"/>
              <a:cs typeface="Arial" panose="020B0604020202020204" pitchFamily="34" charset="0"/>
            </a:endParaRPr>
          </a:p>
          <a:p>
            <a:pPr algn="just"/>
            <a:endParaRPr lang="pt-BR" sz="900" b="1" cap="all" dirty="0">
              <a:solidFill>
                <a:srgbClr val="FFFF00"/>
              </a:solidFill>
              <a:latin typeface="Arial" panose="020B0604020202020204" pitchFamily="34" charset="0"/>
              <a:cs typeface="Arial" panose="020B0604020202020204" pitchFamily="34" charset="0"/>
            </a:endParaRPr>
          </a:p>
          <a:p>
            <a:pPr marL="171450" indent="-171450" algn="just">
              <a:spcAft>
                <a:spcPts val="600"/>
              </a:spcAft>
              <a:buFont typeface="Arial" panose="020B0604020202020204" pitchFamily="34" charset="0"/>
              <a:buChar char="•"/>
            </a:pPr>
            <a:endParaRPr lang="pt-BR" sz="100" b="1" dirty="0">
              <a:latin typeface="Arial" panose="020B0604020202020204" pitchFamily="34" charset="0"/>
              <a:cs typeface="Arial" panose="020B0604020202020204" pitchFamily="34" charset="0"/>
            </a:endParaRPr>
          </a:p>
          <a:p>
            <a:pPr marL="457200" lvl="0" indent="-457200" algn="just">
              <a:spcAft>
                <a:spcPts val="1200"/>
              </a:spcAft>
              <a:buFont typeface="Arial" panose="020B0604020202020204" pitchFamily="34" charset="0"/>
              <a:buChar char="•"/>
            </a:pPr>
            <a:endParaRPr lang="pt-BR" sz="2800" b="1" dirty="0">
              <a:latin typeface="Arial" panose="020B0604020202020204" pitchFamily="34" charset="0"/>
              <a:cs typeface="Arial" panose="020B0604020202020204" pitchFamily="34" charset="0"/>
            </a:endParaRPr>
          </a:p>
          <a:p>
            <a:pPr marL="457200" lvl="0" indent="-457200" algn="just">
              <a:spcAft>
                <a:spcPts val="1200"/>
              </a:spcAft>
              <a:buFont typeface="Arial" panose="020B0604020202020204" pitchFamily="34" charset="0"/>
              <a:buChar char="•"/>
            </a:pPr>
            <a:endParaRPr lang="pt-BR" sz="2800" b="1" dirty="0">
              <a:latin typeface="Arial" panose="020B0604020202020204" pitchFamily="34" charset="0"/>
              <a:cs typeface="Arial" panose="020B0604020202020204" pitchFamily="34" charset="0"/>
            </a:endParaRPr>
          </a:p>
        </p:txBody>
      </p:sp>
      <p:sp>
        <p:nvSpPr>
          <p:cNvPr id="12" name="Espaço Reservado para Número de Slide 11"/>
          <p:cNvSpPr>
            <a:spLocks noGrp="1"/>
          </p:cNvSpPr>
          <p:nvPr>
            <p:ph type="sldNum" sz="quarter" idx="12"/>
          </p:nvPr>
        </p:nvSpPr>
        <p:spPr/>
        <p:txBody>
          <a:bodyPr/>
          <a:lstStyle/>
          <a:p>
            <a:fld id="{D57F1E4F-1CFF-5643-939E-217C01CDF565}" type="slidenum">
              <a:rPr lang="en-US" smtClean="0"/>
              <a:pPr/>
              <a:t>27</a:t>
            </a:fld>
            <a:endParaRPr lang="en-US" dirty="0"/>
          </a:p>
        </p:txBody>
      </p:sp>
      <p:sp>
        <p:nvSpPr>
          <p:cNvPr id="4" name="Retângulo de cantos arredondados 3"/>
          <p:cNvSpPr/>
          <p:nvPr/>
        </p:nvSpPr>
        <p:spPr>
          <a:xfrm>
            <a:off x="627795" y="756151"/>
            <a:ext cx="10931857" cy="897069"/>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sz="2400" b="1" dirty="0">
                <a:latin typeface="Arial" panose="020B0604020202020204" pitchFamily="34" charset="0"/>
                <a:cs typeface="Arial" panose="020B0604020202020204" pitchFamily="34" charset="0"/>
              </a:rPr>
              <a:t>Experiência prévia na realização, </a:t>
            </a:r>
            <a:r>
              <a:rPr lang="pt-BR" sz="2400" b="1" dirty="0">
                <a:solidFill>
                  <a:srgbClr val="FFFF00"/>
                </a:solidFill>
                <a:latin typeface="Arial" panose="020B0604020202020204" pitchFamily="34" charset="0"/>
                <a:cs typeface="Arial" panose="020B0604020202020204" pitchFamily="34" charset="0"/>
              </a:rPr>
              <a:t>com efetividade</a:t>
            </a:r>
            <a:r>
              <a:rPr lang="pt-BR" sz="2400" b="1" dirty="0">
                <a:latin typeface="Arial" panose="020B0604020202020204" pitchFamily="34" charset="0"/>
                <a:cs typeface="Arial" panose="020B0604020202020204" pitchFamily="34" charset="0"/>
              </a:rPr>
              <a:t>, do objeto da parceria ou de natureza semelhante, através de:</a:t>
            </a:r>
          </a:p>
        </p:txBody>
      </p:sp>
      <p:sp>
        <p:nvSpPr>
          <p:cNvPr id="5" name="Retângulo de cantos arredondados 4"/>
          <p:cNvSpPr/>
          <p:nvPr/>
        </p:nvSpPr>
        <p:spPr>
          <a:xfrm>
            <a:off x="327546" y="1927811"/>
            <a:ext cx="2889205" cy="2507711"/>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b="1" dirty="0">
                <a:latin typeface="Arial" panose="020B0604020202020204" pitchFamily="34" charset="0"/>
                <a:cs typeface="Arial" panose="020B0604020202020204" pitchFamily="34" charset="0"/>
              </a:rPr>
              <a:t>Instrumentos de parceria firmados com órgãos e entidades da administração pública, organismos internacionais, empresas ou outras OSC</a:t>
            </a:r>
          </a:p>
        </p:txBody>
      </p:sp>
      <p:sp>
        <p:nvSpPr>
          <p:cNvPr id="6" name="Retângulo de cantos arredondados 5"/>
          <p:cNvSpPr/>
          <p:nvPr/>
        </p:nvSpPr>
        <p:spPr>
          <a:xfrm>
            <a:off x="3324121" y="1927810"/>
            <a:ext cx="2769602" cy="2507711"/>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b="1" dirty="0">
                <a:latin typeface="Arial" panose="020B0604020202020204" pitchFamily="34" charset="0"/>
                <a:cs typeface="Arial" panose="020B0604020202020204" pitchFamily="34" charset="0"/>
              </a:rPr>
              <a:t>Relatórios de atividades com comprovação das ações desenvolvidas</a:t>
            </a:r>
          </a:p>
        </p:txBody>
      </p:sp>
      <p:sp>
        <p:nvSpPr>
          <p:cNvPr id="7" name="Retângulo de cantos arredondados 6"/>
          <p:cNvSpPr/>
          <p:nvPr/>
        </p:nvSpPr>
        <p:spPr>
          <a:xfrm>
            <a:off x="6255217" y="1927809"/>
            <a:ext cx="2788696" cy="2507711"/>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b="1" dirty="0">
                <a:latin typeface="Arial" panose="020B0604020202020204" pitchFamily="34" charset="0"/>
                <a:cs typeface="Arial" panose="020B0604020202020204" pitchFamily="34" charset="0"/>
              </a:rPr>
              <a:t>Publicações, pesquisas e outras formas de produção de conhecimento realizadas pela OSC ou a respeito dela</a:t>
            </a:r>
          </a:p>
        </p:txBody>
      </p:sp>
      <p:sp>
        <p:nvSpPr>
          <p:cNvPr id="8" name="Retângulo de cantos arredondados 7"/>
          <p:cNvSpPr/>
          <p:nvPr/>
        </p:nvSpPr>
        <p:spPr>
          <a:xfrm>
            <a:off x="9137171" y="1927811"/>
            <a:ext cx="2788696" cy="2507711"/>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b="1" dirty="0">
                <a:latin typeface="Arial" panose="020B0604020202020204" pitchFamily="34" charset="0"/>
                <a:cs typeface="Arial" panose="020B0604020202020204" pitchFamily="34" charset="0"/>
              </a:rPr>
              <a:t>Currículos profissionais de integrantes da OSC, sejam dirigentes, conselheiros, associados, cooperados, empregados, entre outros</a:t>
            </a:r>
          </a:p>
        </p:txBody>
      </p:sp>
      <p:sp>
        <p:nvSpPr>
          <p:cNvPr id="10" name="Retângulo de cantos arredondados 9"/>
          <p:cNvSpPr/>
          <p:nvPr/>
        </p:nvSpPr>
        <p:spPr>
          <a:xfrm>
            <a:off x="436728" y="4572000"/>
            <a:ext cx="6332562" cy="2158620"/>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b="1" dirty="0">
                <a:latin typeface="Arial" panose="020B0604020202020204" pitchFamily="34" charset="0"/>
                <a:cs typeface="Arial" panose="020B0604020202020204" pitchFamily="34" charset="0"/>
              </a:rPr>
              <a:t>Declarações de experiência prévia e de capacidade técnica no desenvolvimento de atividades ou projetos relacionados ao objeto da parceria ou de natureza semelhante, emitidas por órgãos públicos, instituições de ensino, redes, OSC, movimentos sociais, empresas públicas ou privadas, conselhos, comissões ou comitês de políticas públicas</a:t>
            </a:r>
          </a:p>
        </p:txBody>
      </p:sp>
      <p:sp>
        <p:nvSpPr>
          <p:cNvPr id="11" name="Retângulo de cantos arredondados 10"/>
          <p:cNvSpPr/>
          <p:nvPr/>
        </p:nvSpPr>
        <p:spPr>
          <a:xfrm>
            <a:off x="7167349" y="4572001"/>
            <a:ext cx="4758518" cy="2158620"/>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b="1" dirty="0">
                <a:latin typeface="Arial" panose="020B0604020202020204" pitchFamily="34" charset="0"/>
                <a:cs typeface="Arial" panose="020B0604020202020204" pitchFamily="34" charset="0"/>
              </a:rPr>
              <a:t>Prêmios de relevância recebidos no País ou no exterior pela OSC</a:t>
            </a:r>
          </a:p>
        </p:txBody>
      </p:sp>
    </p:spTree>
    <p:extLst>
      <p:ext uri="{BB962C8B-B14F-4D97-AF65-F5344CB8AC3E}">
        <p14:creationId xmlns:p14="http://schemas.microsoft.com/office/powerpoint/2010/main" val="1470108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 y="147374"/>
            <a:ext cx="12064621" cy="1954381"/>
          </a:xfrm>
          <a:prstGeom prst="rect">
            <a:avLst/>
          </a:prstGeom>
          <a:noFill/>
        </p:spPr>
        <p:txBody>
          <a:bodyPr wrap="square" rtlCol="0">
            <a:spAutoFit/>
          </a:bodyPr>
          <a:lstStyle/>
          <a:p>
            <a:pPr algn="ctr"/>
            <a:r>
              <a:rPr lang="pt-BR" sz="2600" b="1" cap="all" dirty="0">
                <a:solidFill>
                  <a:srgbClr val="FFFF00"/>
                </a:solidFill>
                <a:latin typeface="Arial" panose="020B0604020202020204" pitchFamily="34" charset="0"/>
                <a:cs typeface="Arial" panose="020B0604020202020204" pitchFamily="34" charset="0"/>
              </a:rPr>
              <a:t>Requisitos E DOCUMENTOS para A CELEBRAÇÃO DE PARCERIAS </a:t>
            </a:r>
          </a:p>
          <a:p>
            <a:pPr algn="just"/>
            <a:endParaRPr lang="pt-BR" sz="1400" b="1" cap="all" dirty="0">
              <a:solidFill>
                <a:srgbClr val="FFFF00"/>
              </a:solidFill>
              <a:latin typeface="Arial" panose="020B0604020202020204" pitchFamily="34" charset="0"/>
              <a:cs typeface="Arial" panose="020B0604020202020204" pitchFamily="34" charset="0"/>
            </a:endParaRPr>
          </a:p>
          <a:p>
            <a:pPr algn="just"/>
            <a:endParaRPr lang="pt-BR" sz="900" b="1" cap="all" dirty="0">
              <a:solidFill>
                <a:srgbClr val="FFFF00"/>
              </a:solidFill>
              <a:latin typeface="Arial" panose="020B0604020202020204" pitchFamily="34" charset="0"/>
              <a:cs typeface="Arial" panose="020B0604020202020204" pitchFamily="34" charset="0"/>
            </a:endParaRPr>
          </a:p>
          <a:p>
            <a:pPr marL="171450" indent="-171450" algn="just">
              <a:spcAft>
                <a:spcPts val="600"/>
              </a:spcAft>
              <a:buFont typeface="Arial" panose="020B0604020202020204" pitchFamily="34" charset="0"/>
              <a:buChar char="•"/>
            </a:pPr>
            <a:endParaRPr lang="pt-BR" sz="100" b="1" dirty="0">
              <a:latin typeface="Arial" panose="020B0604020202020204" pitchFamily="34" charset="0"/>
              <a:cs typeface="Arial" panose="020B0604020202020204" pitchFamily="34" charset="0"/>
            </a:endParaRPr>
          </a:p>
          <a:p>
            <a:pPr marL="457200" lvl="0" indent="-457200" algn="just">
              <a:spcAft>
                <a:spcPts val="1200"/>
              </a:spcAft>
              <a:buFont typeface="Arial" panose="020B0604020202020204" pitchFamily="34" charset="0"/>
              <a:buChar char="•"/>
            </a:pPr>
            <a:endParaRPr lang="pt-BR" sz="2800" b="1" dirty="0">
              <a:latin typeface="Arial" panose="020B0604020202020204" pitchFamily="34" charset="0"/>
              <a:cs typeface="Arial" panose="020B0604020202020204" pitchFamily="34" charset="0"/>
            </a:endParaRPr>
          </a:p>
          <a:p>
            <a:pPr marL="457200" lvl="0" indent="-457200" algn="just">
              <a:spcAft>
                <a:spcPts val="1200"/>
              </a:spcAft>
              <a:buFont typeface="Arial" panose="020B0604020202020204" pitchFamily="34" charset="0"/>
              <a:buChar char="•"/>
            </a:pPr>
            <a:endParaRPr lang="pt-BR" sz="2800" b="1" dirty="0">
              <a:latin typeface="Arial" panose="020B0604020202020204" pitchFamily="34" charset="0"/>
              <a:cs typeface="Arial" panose="020B0604020202020204" pitchFamily="34" charset="0"/>
            </a:endParaRPr>
          </a:p>
        </p:txBody>
      </p:sp>
      <p:sp>
        <p:nvSpPr>
          <p:cNvPr id="12" name="Espaço Reservado para Número de Slide 11"/>
          <p:cNvSpPr>
            <a:spLocks noGrp="1"/>
          </p:cNvSpPr>
          <p:nvPr>
            <p:ph type="sldNum" sz="quarter" idx="12"/>
          </p:nvPr>
        </p:nvSpPr>
        <p:spPr/>
        <p:txBody>
          <a:bodyPr/>
          <a:lstStyle/>
          <a:p>
            <a:fld id="{D57F1E4F-1CFF-5643-939E-217C01CDF565}" type="slidenum">
              <a:rPr lang="en-US" smtClean="0"/>
              <a:pPr/>
              <a:t>28</a:t>
            </a:fld>
            <a:endParaRPr lang="en-US" dirty="0"/>
          </a:p>
        </p:txBody>
      </p:sp>
      <p:sp>
        <p:nvSpPr>
          <p:cNvPr id="4" name="Retângulo de cantos arredondados 3"/>
          <p:cNvSpPr/>
          <p:nvPr/>
        </p:nvSpPr>
        <p:spPr>
          <a:xfrm>
            <a:off x="627794" y="906276"/>
            <a:ext cx="10931857" cy="2055288"/>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sz="2400" b="1" dirty="0">
                <a:latin typeface="Arial" panose="020B0604020202020204" pitchFamily="34" charset="0"/>
                <a:cs typeface="Arial" panose="020B0604020202020204" pitchFamily="34" charset="0"/>
              </a:rPr>
              <a:t>Instalações, condições materiais e capacidade técnica e operacional para o desenvolvimento das atividades ou projetos previstos na parceria e o cumprimento das metas estabelecidas, não sendo necessária a demonstração de capacidade instalada previamente</a:t>
            </a:r>
          </a:p>
        </p:txBody>
      </p:sp>
    </p:spTree>
    <p:extLst>
      <p:ext uri="{BB962C8B-B14F-4D97-AF65-F5344CB8AC3E}">
        <p14:creationId xmlns:p14="http://schemas.microsoft.com/office/powerpoint/2010/main" val="292992254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82886" y="243605"/>
            <a:ext cx="11730741" cy="1954381"/>
          </a:xfrm>
          <a:prstGeom prst="rect">
            <a:avLst/>
          </a:prstGeom>
          <a:noFill/>
        </p:spPr>
        <p:txBody>
          <a:bodyPr wrap="square" rtlCol="0">
            <a:spAutoFit/>
          </a:bodyPr>
          <a:lstStyle/>
          <a:p>
            <a:pPr algn="ctr"/>
            <a:r>
              <a:rPr lang="pt-BR" sz="2600" b="1" cap="all" dirty="0">
                <a:solidFill>
                  <a:srgbClr val="FFFF00"/>
                </a:solidFill>
                <a:latin typeface="Arial" panose="020B0604020202020204" pitchFamily="34" charset="0"/>
                <a:cs typeface="Arial" panose="020B0604020202020204" pitchFamily="34" charset="0"/>
              </a:rPr>
              <a:t>Requisitos E DOCUMENTOS para A CELEBRAÇÃO DE PARCERIAS </a:t>
            </a:r>
          </a:p>
          <a:p>
            <a:pPr algn="just"/>
            <a:endParaRPr lang="pt-BR" sz="1400" b="1" cap="all" dirty="0">
              <a:solidFill>
                <a:srgbClr val="FFFF00"/>
              </a:solidFill>
              <a:latin typeface="Arial" panose="020B0604020202020204" pitchFamily="34" charset="0"/>
              <a:cs typeface="Arial" panose="020B0604020202020204" pitchFamily="34" charset="0"/>
            </a:endParaRPr>
          </a:p>
          <a:p>
            <a:pPr algn="just"/>
            <a:endParaRPr lang="pt-BR" sz="900" b="1" cap="all" dirty="0">
              <a:solidFill>
                <a:srgbClr val="FFFF00"/>
              </a:solidFill>
              <a:latin typeface="Arial" panose="020B0604020202020204" pitchFamily="34" charset="0"/>
              <a:cs typeface="Arial" panose="020B0604020202020204" pitchFamily="34" charset="0"/>
            </a:endParaRPr>
          </a:p>
          <a:p>
            <a:pPr marL="171450" indent="-171450" algn="just">
              <a:spcAft>
                <a:spcPts val="600"/>
              </a:spcAft>
              <a:buFont typeface="Arial" panose="020B0604020202020204" pitchFamily="34" charset="0"/>
              <a:buChar char="•"/>
            </a:pPr>
            <a:endParaRPr lang="pt-BR" sz="100" b="1" dirty="0">
              <a:latin typeface="Arial" panose="020B0604020202020204" pitchFamily="34" charset="0"/>
              <a:cs typeface="Arial" panose="020B0604020202020204" pitchFamily="34" charset="0"/>
            </a:endParaRPr>
          </a:p>
          <a:p>
            <a:pPr marL="457200" lvl="0" indent="-457200" algn="just">
              <a:spcAft>
                <a:spcPts val="1200"/>
              </a:spcAft>
              <a:buFont typeface="Arial" panose="020B0604020202020204" pitchFamily="34" charset="0"/>
              <a:buChar char="•"/>
            </a:pPr>
            <a:endParaRPr lang="pt-BR" sz="2800" b="1" dirty="0">
              <a:latin typeface="Arial" panose="020B0604020202020204" pitchFamily="34" charset="0"/>
              <a:cs typeface="Arial" panose="020B0604020202020204" pitchFamily="34" charset="0"/>
            </a:endParaRPr>
          </a:p>
          <a:p>
            <a:pPr marL="457200" lvl="0" indent="-457200" algn="just">
              <a:spcAft>
                <a:spcPts val="1200"/>
              </a:spcAft>
              <a:buFont typeface="Arial" panose="020B0604020202020204" pitchFamily="34" charset="0"/>
              <a:buChar char="•"/>
            </a:pPr>
            <a:endParaRPr lang="pt-BR" sz="2800" b="1" dirty="0">
              <a:latin typeface="Arial" panose="020B0604020202020204" pitchFamily="34" charset="0"/>
              <a:cs typeface="Arial" panose="020B0604020202020204" pitchFamily="34" charset="0"/>
            </a:endParaRPr>
          </a:p>
        </p:txBody>
      </p:sp>
      <p:sp>
        <p:nvSpPr>
          <p:cNvPr id="12" name="Espaço Reservado para Número de Slide 11"/>
          <p:cNvSpPr>
            <a:spLocks noGrp="1"/>
          </p:cNvSpPr>
          <p:nvPr>
            <p:ph type="sldNum" sz="quarter" idx="12"/>
          </p:nvPr>
        </p:nvSpPr>
        <p:spPr/>
        <p:txBody>
          <a:bodyPr/>
          <a:lstStyle/>
          <a:p>
            <a:fld id="{D57F1E4F-1CFF-5643-939E-217C01CDF565}" type="slidenum">
              <a:rPr lang="en-US" smtClean="0"/>
              <a:pPr/>
              <a:t>29</a:t>
            </a:fld>
            <a:endParaRPr lang="en-US" dirty="0"/>
          </a:p>
        </p:txBody>
      </p:sp>
      <p:sp>
        <p:nvSpPr>
          <p:cNvPr id="4" name="Retângulo de cantos arredondados 3"/>
          <p:cNvSpPr/>
          <p:nvPr/>
        </p:nvSpPr>
        <p:spPr>
          <a:xfrm>
            <a:off x="627796" y="1023581"/>
            <a:ext cx="10931857" cy="655093"/>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400" b="1" dirty="0">
                <a:latin typeface="Arial" panose="020B0604020202020204" pitchFamily="34" charset="0"/>
                <a:cs typeface="Arial" panose="020B0604020202020204" pitchFamily="34" charset="0"/>
              </a:rPr>
              <a:t>Para celebração das parcerias as OSC deverão apresentar:</a:t>
            </a:r>
          </a:p>
        </p:txBody>
      </p:sp>
      <p:sp>
        <p:nvSpPr>
          <p:cNvPr id="5" name="Retângulo de cantos arredondados 4"/>
          <p:cNvSpPr/>
          <p:nvPr/>
        </p:nvSpPr>
        <p:spPr>
          <a:xfrm>
            <a:off x="182886" y="2048799"/>
            <a:ext cx="3310941" cy="2386723"/>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b="1" dirty="0">
                <a:latin typeface="Arial" panose="020B0604020202020204" pitchFamily="34" charset="0"/>
                <a:cs typeface="Arial" panose="020B0604020202020204" pitchFamily="34" charset="0"/>
              </a:rPr>
              <a:t>Certidões de regularidade fiscal, previdenciária, tributária, de contribuições e de dívida ativa, de acordo com a legislação aplicável de cada ente federado</a:t>
            </a:r>
            <a:endParaRPr lang="pt-BR" b="1" dirty="0">
              <a:solidFill>
                <a:srgbClr val="FFFF00"/>
              </a:solidFill>
              <a:latin typeface="Arial" panose="020B0604020202020204" pitchFamily="34" charset="0"/>
              <a:cs typeface="Arial" panose="020B0604020202020204" pitchFamily="34" charset="0"/>
            </a:endParaRPr>
          </a:p>
        </p:txBody>
      </p:sp>
      <p:sp>
        <p:nvSpPr>
          <p:cNvPr id="6" name="Retângulo de cantos arredondados 5"/>
          <p:cNvSpPr/>
          <p:nvPr/>
        </p:nvSpPr>
        <p:spPr>
          <a:xfrm>
            <a:off x="3766782" y="2048798"/>
            <a:ext cx="4258101" cy="2386723"/>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b="1" dirty="0">
                <a:latin typeface="Arial" panose="020B0604020202020204" pitchFamily="34" charset="0"/>
                <a:cs typeface="Arial" panose="020B0604020202020204" pitchFamily="34" charset="0"/>
              </a:rPr>
              <a:t>Certidão de existência jurídica expedida pelo cartório de registro civil ou cópia do estatuto registrado e de eventuais alterações ou, tratando-se de sociedade cooperativa, certidão simplificada emitida por junta comercial</a:t>
            </a:r>
            <a:endParaRPr lang="pt-BR" b="1" dirty="0">
              <a:solidFill>
                <a:srgbClr val="FFFF00"/>
              </a:solidFill>
              <a:latin typeface="Arial" panose="020B0604020202020204" pitchFamily="34" charset="0"/>
              <a:cs typeface="Arial" panose="020B0604020202020204" pitchFamily="34" charset="0"/>
            </a:endParaRPr>
          </a:p>
        </p:txBody>
      </p:sp>
      <p:sp>
        <p:nvSpPr>
          <p:cNvPr id="7" name="Retângulo de cantos arredondados 6"/>
          <p:cNvSpPr/>
          <p:nvPr/>
        </p:nvSpPr>
        <p:spPr>
          <a:xfrm>
            <a:off x="8328135" y="2009490"/>
            <a:ext cx="3477178" cy="2386723"/>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b="1" dirty="0">
                <a:latin typeface="Arial" panose="020B0604020202020204" pitchFamily="34" charset="0"/>
                <a:cs typeface="Arial" panose="020B0604020202020204" pitchFamily="34" charset="0"/>
              </a:rPr>
              <a:t>Relação nominal atualizada dos dirigentes da entidade, com endereço, número e órgão expedidor da carteira de identidade e número de registro no CPF, de cada um deles</a:t>
            </a:r>
            <a:endParaRPr lang="pt-BR" b="1" dirty="0">
              <a:solidFill>
                <a:srgbClr val="FFFF00"/>
              </a:solidFill>
              <a:latin typeface="Arial" panose="020B0604020202020204" pitchFamily="34" charset="0"/>
              <a:cs typeface="Arial" panose="020B0604020202020204" pitchFamily="34" charset="0"/>
            </a:endParaRPr>
          </a:p>
        </p:txBody>
      </p:sp>
      <p:sp>
        <p:nvSpPr>
          <p:cNvPr id="10" name="Retângulo de cantos arredondados 9"/>
          <p:cNvSpPr/>
          <p:nvPr/>
        </p:nvSpPr>
        <p:spPr>
          <a:xfrm>
            <a:off x="1972102" y="4667535"/>
            <a:ext cx="3589360" cy="1719618"/>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b="1" dirty="0">
                <a:latin typeface="Arial" panose="020B0604020202020204" pitchFamily="34" charset="0"/>
                <a:cs typeface="Arial" panose="020B0604020202020204" pitchFamily="34" charset="0"/>
              </a:rPr>
              <a:t>Cópia da ata de eleição do quadro dirigente atual</a:t>
            </a:r>
            <a:endParaRPr lang="pt-BR" b="1" dirty="0">
              <a:solidFill>
                <a:srgbClr val="FFFF00"/>
              </a:solidFill>
              <a:latin typeface="Arial" panose="020B0604020202020204" pitchFamily="34" charset="0"/>
              <a:cs typeface="Arial" panose="020B0604020202020204" pitchFamily="34" charset="0"/>
            </a:endParaRPr>
          </a:p>
        </p:txBody>
      </p:sp>
      <p:sp>
        <p:nvSpPr>
          <p:cNvPr id="11" name="Retângulo de cantos arredondados 10"/>
          <p:cNvSpPr/>
          <p:nvPr/>
        </p:nvSpPr>
        <p:spPr>
          <a:xfrm>
            <a:off x="6048256" y="4667535"/>
            <a:ext cx="3589360" cy="1719618"/>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Aft>
                <a:spcPts val="1200"/>
              </a:spcAft>
            </a:pPr>
            <a:r>
              <a:rPr lang="pt-BR" b="1" dirty="0">
                <a:latin typeface="Arial" panose="020B0604020202020204" pitchFamily="34" charset="0"/>
                <a:cs typeface="Arial" panose="020B0604020202020204" pitchFamily="34" charset="0"/>
              </a:rPr>
              <a:t>Comprovação de que a OSC funciona no endereço por ela declarado</a:t>
            </a:r>
            <a:endParaRPr lang="pt-BR"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464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67834" y="312316"/>
            <a:ext cx="11730741" cy="723275"/>
          </a:xfrm>
          <a:prstGeom prst="rect">
            <a:avLst/>
          </a:prstGeom>
        </p:spPr>
        <p:txBody>
          <a:bodyPr wrap="square">
            <a:spAutoFit/>
          </a:bodyPr>
          <a:lstStyle/>
          <a:p>
            <a:pPr algn="ctr"/>
            <a:r>
              <a:rPr lang="pt-BR" sz="3200" b="1" cap="all" dirty="0">
                <a:solidFill>
                  <a:srgbClr val="FFFF00"/>
                </a:solidFill>
                <a:latin typeface="Arial" panose="020B0604020202020204" pitchFamily="34" charset="0"/>
                <a:cs typeface="Arial" panose="020B0604020202020204" pitchFamily="34" charset="0"/>
              </a:rPr>
              <a:t>Princípios</a:t>
            </a:r>
          </a:p>
          <a:p>
            <a:pPr algn="just"/>
            <a:endParaRPr lang="pt-BR" sz="900" b="1" u="sng" dirty="0">
              <a:solidFill>
                <a:srgbClr val="FFFF00"/>
              </a:solidFill>
              <a:latin typeface="Arial" panose="020B0604020202020204" pitchFamily="34" charset="0"/>
              <a:cs typeface="Arial" panose="020B0604020202020204" pitchFamily="34" charset="0"/>
            </a:endParaRPr>
          </a:p>
        </p:txBody>
      </p:sp>
      <p:sp>
        <p:nvSpPr>
          <p:cNvPr id="13" name="Espaço Reservado para Número de Slide 12"/>
          <p:cNvSpPr>
            <a:spLocks noGrp="1"/>
          </p:cNvSpPr>
          <p:nvPr>
            <p:ph type="sldNum" sz="quarter" idx="12"/>
          </p:nvPr>
        </p:nvSpPr>
        <p:spPr/>
        <p:txBody>
          <a:bodyPr/>
          <a:lstStyle/>
          <a:p>
            <a:fld id="{D57F1E4F-1CFF-5643-939E-217C01CDF565}" type="slidenum">
              <a:rPr lang="en-US" smtClean="0"/>
              <a:pPr/>
              <a:t>3</a:t>
            </a:fld>
            <a:endParaRPr lang="en-US" dirty="0"/>
          </a:p>
        </p:txBody>
      </p:sp>
      <p:sp>
        <p:nvSpPr>
          <p:cNvPr id="4" name="Retângulo de cantos arredondados 7"/>
          <p:cNvSpPr/>
          <p:nvPr/>
        </p:nvSpPr>
        <p:spPr>
          <a:xfrm>
            <a:off x="936602" y="1238364"/>
            <a:ext cx="3802559" cy="776006"/>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800" b="1" dirty="0">
                <a:latin typeface="Arial" panose="020B0604020202020204" pitchFamily="34" charset="0"/>
                <a:cs typeface="Arial" panose="020B0604020202020204" pitchFamily="34" charset="0"/>
              </a:rPr>
              <a:t>Legalidade</a:t>
            </a:r>
          </a:p>
        </p:txBody>
      </p:sp>
      <p:sp>
        <p:nvSpPr>
          <p:cNvPr id="5" name="Retângulo de cantos arredondados 7"/>
          <p:cNvSpPr/>
          <p:nvPr/>
        </p:nvSpPr>
        <p:spPr>
          <a:xfrm>
            <a:off x="1428770" y="2368903"/>
            <a:ext cx="3802559" cy="776006"/>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800" b="1" dirty="0">
                <a:latin typeface="Arial" panose="020B0604020202020204" pitchFamily="34" charset="0"/>
                <a:cs typeface="Arial" panose="020B0604020202020204" pitchFamily="34" charset="0"/>
              </a:rPr>
              <a:t>Legitimidade</a:t>
            </a:r>
          </a:p>
        </p:txBody>
      </p:sp>
      <p:sp>
        <p:nvSpPr>
          <p:cNvPr id="6" name="Retângulo de cantos arredondados 7"/>
          <p:cNvSpPr/>
          <p:nvPr/>
        </p:nvSpPr>
        <p:spPr>
          <a:xfrm>
            <a:off x="1880268" y="3550069"/>
            <a:ext cx="3802559" cy="776006"/>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800" b="1" dirty="0">
                <a:latin typeface="Arial" panose="020B0604020202020204" pitchFamily="34" charset="0"/>
                <a:cs typeface="Arial" panose="020B0604020202020204" pitchFamily="34" charset="0"/>
              </a:rPr>
              <a:t>Impessoalidade</a:t>
            </a:r>
          </a:p>
        </p:txBody>
      </p:sp>
      <p:sp>
        <p:nvSpPr>
          <p:cNvPr id="7" name="Retângulo de cantos arredondados 7"/>
          <p:cNvSpPr/>
          <p:nvPr/>
        </p:nvSpPr>
        <p:spPr>
          <a:xfrm>
            <a:off x="2155498" y="4698754"/>
            <a:ext cx="3802559" cy="776006"/>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800" b="1" dirty="0">
                <a:latin typeface="Arial" panose="020B0604020202020204" pitchFamily="34" charset="0"/>
                <a:cs typeface="Arial" panose="020B0604020202020204" pitchFamily="34" charset="0"/>
              </a:rPr>
              <a:t>Moralidade</a:t>
            </a:r>
          </a:p>
        </p:txBody>
      </p:sp>
      <p:sp>
        <p:nvSpPr>
          <p:cNvPr id="8" name="Retângulo de cantos arredondados 7"/>
          <p:cNvSpPr/>
          <p:nvPr/>
        </p:nvSpPr>
        <p:spPr>
          <a:xfrm>
            <a:off x="6599808" y="4698754"/>
            <a:ext cx="3802559" cy="776006"/>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200"/>
              </a:spcAft>
            </a:pPr>
            <a:r>
              <a:rPr lang="pt-BR" sz="2800" b="1" dirty="0">
                <a:latin typeface="Arial" panose="020B0604020202020204" pitchFamily="34" charset="0"/>
                <a:cs typeface="Arial" panose="020B0604020202020204" pitchFamily="34" charset="0"/>
              </a:rPr>
              <a:t>Publicidade</a:t>
            </a:r>
          </a:p>
        </p:txBody>
      </p:sp>
      <p:sp>
        <p:nvSpPr>
          <p:cNvPr id="9" name="Retângulo de cantos arredondados 8"/>
          <p:cNvSpPr/>
          <p:nvPr/>
        </p:nvSpPr>
        <p:spPr>
          <a:xfrm>
            <a:off x="6981947" y="3550069"/>
            <a:ext cx="3802559" cy="776006"/>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200"/>
              </a:spcAft>
            </a:pPr>
            <a:r>
              <a:rPr lang="pt-BR" sz="2800" b="1" dirty="0">
                <a:latin typeface="Arial" panose="020B0604020202020204" pitchFamily="34" charset="0"/>
                <a:cs typeface="Arial" panose="020B0604020202020204" pitchFamily="34" charset="0"/>
              </a:rPr>
              <a:t>Economicidade</a:t>
            </a:r>
          </a:p>
        </p:txBody>
      </p:sp>
      <p:sp>
        <p:nvSpPr>
          <p:cNvPr id="10" name="Retângulo de cantos arredondados 9"/>
          <p:cNvSpPr/>
          <p:nvPr/>
        </p:nvSpPr>
        <p:spPr>
          <a:xfrm>
            <a:off x="7268243" y="2380605"/>
            <a:ext cx="3802559" cy="776006"/>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200"/>
              </a:spcAft>
            </a:pPr>
            <a:r>
              <a:rPr lang="pt-BR" sz="2800" b="1" dirty="0">
                <a:latin typeface="Arial" panose="020B0604020202020204" pitchFamily="34" charset="0"/>
                <a:cs typeface="Arial" panose="020B0604020202020204" pitchFamily="34" charset="0"/>
              </a:rPr>
              <a:t>Eficiência</a:t>
            </a:r>
          </a:p>
        </p:txBody>
      </p:sp>
      <p:sp>
        <p:nvSpPr>
          <p:cNvPr id="11" name="Retângulo de cantos arredondados 10"/>
          <p:cNvSpPr/>
          <p:nvPr/>
        </p:nvSpPr>
        <p:spPr>
          <a:xfrm>
            <a:off x="7516176" y="1238364"/>
            <a:ext cx="3802559" cy="776006"/>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200"/>
              </a:spcAft>
            </a:pPr>
            <a:r>
              <a:rPr lang="pt-BR" sz="2800" b="1" dirty="0">
                <a:latin typeface="Arial" panose="020B0604020202020204" pitchFamily="34" charset="0"/>
                <a:cs typeface="Arial" panose="020B0604020202020204" pitchFamily="34" charset="0"/>
              </a:rPr>
              <a:t>Eficácia</a:t>
            </a:r>
          </a:p>
        </p:txBody>
      </p:sp>
    </p:spTree>
    <p:extLst>
      <p:ext uri="{BB962C8B-B14F-4D97-AF65-F5344CB8AC3E}">
        <p14:creationId xmlns:p14="http://schemas.microsoft.com/office/powerpoint/2010/main" val="1157379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82887" y="214576"/>
            <a:ext cx="11730741" cy="4739759"/>
          </a:xfrm>
          <a:prstGeom prst="rect">
            <a:avLst/>
          </a:prstGeom>
          <a:noFill/>
        </p:spPr>
        <p:txBody>
          <a:bodyPr wrap="square" rtlCol="0">
            <a:spAutoFit/>
          </a:bodyPr>
          <a:lstStyle/>
          <a:p>
            <a:pPr algn="ctr"/>
            <a:r>
              <a:rPr lang="pt-BR" sz="2600" b="1" cap="all" dirty="0">
                <a:solidFill>
                  <a:srgbClr val="FFFF00"/>
                </a:solidFill>
                <a:latin typeface="Arial" panose="020B0604020202020204" pitchFamily="34" charset="0"/>
                <a:cs typeface="Arial" panose="020B0604020202020204" pitchFamily="34" charset="0"/>
              </a:rPr>
              <a:t>Vedações para celebração – OSC</a:t>
            </a:r>
          </a:p>
          <a:p>
            <a:pPr algn="ctr"/>
            <a:endParaRPr lang="pt-BR" sz="2600" b="1" cap="all" dirty="0">
              <a:solidFill>
                <a:srgbClr val="FFFF00"/>
              </a:solidFill>
              <a:latin typeface="Arial" panose="020B0604020202020204" pitchFamily="34" charset="0"/>
              <a:cs typeface="Arial" panose="020B0604020202020204" pitchFamily="34" charset="0"/>
            </a:endParaRPr>
          </a:p>
          <a:p>
            <a:pPr algn="ctr"/>
            <a:endParaRPr lang="pt-BR" sz="2600" b="1" cap="all" dirty="0">
              <a:solidFill>
                <a:srgbClr val="FFFF00"/>
              </a:solidFill>
              <a:latin typeface="Arial" panose="020B0604020202020204" pitchFamily="34" charset="0"/>
              <a:cs typeface="Arial" panose="020B0604020202020204" pitchFamily="34" charset="0"/>
            </a:endParaRPr>
          </a:p>
          <a:p>
            <a:pPr algn="ctr"/>
            <a:endParaRPr lang="pt-BR" sz="2600" b="1" cap="all" dirty="0">
              <a:solidFill>
                <a:srgbClr val="FFFF00"/>
              </a:solidFill>
              <a:latin typeface="Arial" panose="020B0604020202020204" pitchFamily="34" charset="0"/>
              <a:cs typeface="Arial" panose="020B0604020202020204" pitchFamily="34" charset="0"/>
            </a:endParaRPr>
          </a:p>
          <a:p>
            <a:pPr algn="ctr"/>
            <a:endParaRPr lang="pt-BR" sz="2600" b="1" cap="all" dirty="0">
              <a:solidFill>
                <a:srgbClr val="FFFF00"/>
              </a:solidFill>
              <a:latin typeface="Arial" panose="020B0604020202020204" pitchFamily="34" charset="0"/>
              <a:cs typeface="Arial" panose="020B0604020202020204" pitchFamily="34" charset="0"/>
            </a:endParaRPr>
          </a:p>
          <a:p>
            <a:pPr algn="ctr"/>
            <a:endParaRPr lang="pt-BR" sz="2600" b="1" cap="all" dirty="0">
              <a:solidFill>
                <a:srgbClr val="FFFF00"/>
              </a:solidFill>
              <a:latin typeface="Arial" panose="020B0604020202020204" pitchFamily="34" charset="0"/>
              <a:cs typeface="Arial" panose="020B0604020202020204" pitchFamily="34" charset="0"/>
            </a:endParaRPr>
          </a:p>
          <a:p>
            <a:pPr algn="ctr"/>
            <a:endParaRPr lang="pt-BR" sz="2600" b="1" cap="all" dirty="0">
              <a:solidFill>
                <a:srgbClr val="FFFF00"/>
              </a:solidFill>
              <a:latin typeface="Arial" panose="020B0604020202020204" pitchFamily="34" charset="0"/>
              <a:cs typeface="Arial" panose="020B0604020202020204" pitchFamily="34" charset="0"/>
            </a:endParaRPr>
          </a:p>
          <a:p>
            <a:pPr algn="ctr"/>
            <a:endParaRPr lang="pt-BR" sz="2600" b="1" cap="all" dirty="0">
              <a:solidFill>
                <a:srgbClr val="FFFF00"/>
              </a:solidFill>
              <a:latin typeface="Arial" panose="020B0604020202020204" pitchFamily="34" charset="0"/>
              <a:cs typeface="Arial" panose="020B0604020202020204" pitchFamily="34" charset="0"/>
            </a:endParaRPr>
          </a:p>
          <a:p>
            <a:pPr algn="ctr"/>
            <a:endParaRPr lang="pt-BR" sz="2600" dirty="0">
              <a:solidFill>
                <a:srgbClr val="FFFF00"/>
              </a:solidFill>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 </a:t>
            </a:r>
          </a:p>
          <a:p>
            <a:pPr algn="just"/>
            <a:endParaRPr lang="pt-BR" sz="1400" dirty="0">
              <a:latin typeface="Arial" panose="020B0604020202020204" pitchFamily="34" charset="0"/>
              <a:cs typeface="Arial" panose="020B0604020202020204" pitchFamily="34" charset="0"/>
            </a:endParaRPr>
          </a:p>
          <a:p>
            <a:pPr algn="just"/>
            <a:endParaRPr lang="pt-BR" sz="1400" dirty="0">
              <a:latin typeface="Arial" panose="020B0604020202020204" pitchFamily="34" charset="0"/>
              <a:cs typeface="Arial" panose="020B0604020202020204" pitchFamily="34" charset="0"/>
            </a:endParaRPr>
          </a:p>
          <a:p>
            <a:pPr algn="just"/>
            <a:endParaRPr lang="pt-BR" sz="1400" dirty="0">
              <a:latin typeface="Arial" panose="020B0604020202020204" pitchFamily="34" charset="0"/>
              <a:cs typeface="Arial" panose="020B0604020202020204" pitchFamily="34" charset="0"/>
            </a:endParaRPr>
          </a:p>
          <a:p>
            <a:pPr algn="just"/>
            <a:endParaRPr lang="pt-BR" sz="1200" dirty="0">
              <a:latin typeface="Arial" panose="020B0604020202020204" pitchFamily="34" charset="0"/>
              <a:cs typeface="Arial" panose="020B0604020202020204" pitchFamily="34" charset="0"/>
            </a:endParaRPr>
          </a:p>
        </p:txBody>
      </p:sp>
      <p:sp>
        <p:nvSpPr>
          <p:cNvPr id="7" name="Espaço Reservado para Número de Slide 6"/>
          <p:cNvSpPr>
            <a:spLocks noGrp="1"/>
          </p:cNvSpPr>
          <p:nvPr>
            <p:ph type="sldNum" sz="quarter" idx="12"/>
          </p:nvPr>
        </p:nvSpPr>
        <p:spPr/>
        <p:txBody>
          <a:bodyPr/>
          <a:lstStyle/>
          <a:p>
            <a:fld id="{D57F1E4F-1CFF-5643-939E-217C01CDF565}" type="slidenum">
              <a:rPr lang="en-US" smtClean="0"/>
              <a:pPr/>
              <a:t>30</a:t>
            </a:fld>
            <a:endParaRPr lang="en-US" dirty="0"/>
          </a:p>
        </p:txBody>
      </p:sp>
      <p:sp>
        <p:nvSpPr>
          <p:cNvPr id="4" name="Retângulo de cantos arredondados 3"/>
          <p:cNvSpPr/>
          <p:nvPr/>
        </p:nvSpPr>
        <p:spPr>
          <a:xfrm>
            <a:off x="319362" y="950372"/>
            <a:ext cx="3392827" cy="1072593"/>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000" b="1" dirty="0">
                <a:latin typeface="Arial" panose="020B0604020202020204" pitchFamily="34" charset="0"/>
                <a:cs typeface="Arial" panose="020B0604020202020204" pitchFamily="34" charset="0"/>
              </a:rPr>
              <a:t>Irregular ou estrangeira não autorizada</a:t>
            </a:r>
          </a:p>
        </p:txBody>
      </p:sp>
      <p:sp>
        <p:nvSpPr>
          <p:cNvPr id="5" name="Retângulo de cantos arredondados 4"/>
          <p:cNvSpPr/>
          <p:nvPr/>
        </p:nvSpPr>
        <p:spPr>
          <a:xfrm>
            <a:off x="4211248" y="925562"/>
            <a:ext cx="3392827" cy="1072593"/>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000" b="1" dirty="0">
                <a:latin typeface="Arial" panose="020B0604020202020204" pitchFamily="34" charset="0"/>
                <a:cs typeface="Arial" panose="020B0604020202020204" pitchFamily="34" charset="0"/>
              </a:rPr>
              <a:t>Pendente de prestação de contas de parceria anterior</a:t>
            </a:r>
          </a:p>
        </p:txBody>
      </p:sp>
      <p:sp>
        <p:nvSpPr>
          <p:cNvPr id="6" name="Retângulo de cantos arredondados 5"/>
          <p:cNvSpPr/>
          <p:nvPr/>
        </p:nvSpPr>
        <p:spPr>
          <a:xfrm>
            <a:off x="8120419" y="833065"/>
            <a:ext cx="3580260" cy="2756296"/>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000" b="1" dirty="0">
                <a:latin typeface="Arial" panose="020B0604020202020204" pitchFamily="34" charset="0"/>
                <a:cs typeface="Arial" panose="020B0604020202020204" pitchFamily="34" charset="0"/>
              </a:rPr>
              <a:t>Dirigente: </a:t>
            </a:r>
            <a:r>
              <a:rPr lang="pt-BR" sz="2000" b="1" dirty="0">
                <a:solidFill>
                  <a:srgbClr val="FFFF00"/>
                </a:solidFill>
                <a:latin typeface="Arial" panose="020B0604020202020204" pitchFamily="34" charset="0"/>
                <a:cs typeface="Arial" panose="020B0604020202020204" pitchFamily="34" charset="0"/>
              </a:rPr>
              <a:t>agente político de Poder </a:t>
            </a:r>
            <a:r>
              <a:rPr lang="pt-BR" sz="2000" b="1" dirty="0">
                <a:latin typeface="Arial" panose="020B0604020202020204" pitchFamily="34" charset="0"/>
                <a:cs typeface="Arial" panose="020B0604020202020204" pitchFamily="34" charset="0"/>
              </a:rPr>
              <a:t>ou </a:t>
            </a:r>
            <a:r>
              <a:rPr lang="pt-BR" sz="2000" b="1" dirty="0">
                <a:solidFill>
                  <a:srgbClr val="FFFF00"/>
                </a:solidFill>
                <a:latin typeface="Arial" panose="020B0604020202020204" pitchFamily="34" charset="0"/>
                <a:cs typeface="Arial" panose="020B0604020202020204" pitchFamily="34" charset="0"/>
              </a:rPr>
              <a:t>do Ministério Público, </a:t>
            </a:r>
            <a:r>
              <a:rPr lang="pt-BR" sz="2000" b="1" dirty="0">
                <a:latin typeface="Arial" panose="020B0604020202020204" pitchFamily="34" charset="0"/>
                <a:cs typeface="Arial" panose="020B0604020202020204" pitchFamily="34" charset="0"/>
              </a:rPr>
              <a:t>ou</a:t>
            </a:r>
            <a:r>
              <a:rPr lang="pt-BR" sz="2000" b="1" dirty="0">
                <a:solidFill>
                  <a:srgbClr val="FFFF00"/>
                </a:solidFill>
                <a:latin typeface="Arial" panose="020B0604020202020204" pitchFamily="34" charset="0"/>
                <a:cs typeface="Arial" panose="020B0604020202020204" pitchFamily="34" charset="0"/>
              </a:rPr>
              <a:t> dirigente de órgão ou entidade pública da mesma esfera coma qual se pretende firmar a parcerias </a:t>
            </a:r>
            <a:r>
              <a:rPr lang="pt-BR" sz="2000" b="1" dirty="0">
                <a:latin typeface="Arial" panose="020B0604020202020204" pitchFamily="34" charset="0"/>
                <a:cs typeface="Arial" panose="020B0604020202020204" pitchFamily="34" charset="0"/>
              </a:rPr>
              <a:t>(parentes)</a:t>
            </a:r>
          </a:p>
        </p:txBody>
      </p:sp>
      <p:sp>
        <p:nvSpPr>
          <p:cNvPr id="8" name="Retângulo de cantos arredondados 7"/>
          <p:cNvSpPr/>
          <p:nvPr/>
        </p:nvSpPr>
        <p:spPr>
          <a:xfrm>
            <a:off x="319361" y="2609265"/>
            <a:ext cx="3392827" cy="1072593"/>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000" b="1" dirty="0">
                <a:latin typeface="Arial" panose="020B0604020202020204" pitchFamily="34" charset="0"/>
                <a:cs typeface="Arial" panose="020B0604020202020204" pitchFamily="34" charset="0"/>
              </a:rPr>
              <a:t>Contas rejeitadas (5 anos)</a:t>
            </a:r>
          </a:p>
        </p:txBody>
      </p:sp>
      <p:sp>
        <p:nvSpPr>
          <p:cNvPr id="10" name="Retângulo de cantos arredondados 9"/>
          <p:cNvSpPr/>
          <p:nvPr/>
        </p:nvSpPr>
        <p:spPr>
          <a:xfrm>
            <a:off x="4211245" y="2516768"/>
            <a:ext cx="3392827" cy="1072593"/>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000" b="1" dirty="0">
                <a:latin typeface="Arial" panose="020B0604020202020204" pitchFamily="34" charset="0"/>
                <a:cs typeface="Arial" panose="020B0604020202020204" pitchFamily="34" charset="0"/>
              </a:rPr>
              <a:t>Punição da Adm. Pública – </a:t>
            </a:r>
            <a:r>
              <a:rPr lang="pt-BR" sz="2000" b="1" dirty="0">
                <a:solidFill>
                  <a:srgbClr val="FFFF00"/>
                </a:solidFill>
                <a:latin typeface="Arial" panose="020B0604020202020204" pitchFamily="34" charset="0"/>
                <a:cs typeface="Arial" panose="020B0604020202020204" pitchFamily="34" charset="0"/>
              </a:rPr>
              <a:t>Suspensão / Inidoneidade</a:t>
            </a:r>
          </a:p>
        </p:txBody>
      </p:sp>
      <p:sp>
        <p:nvSpPr>
          <p:cNvPr id="11" name="Retângulo de cantos arredondados 10"/>
          <p:cNvSpPr/>
          <p:nvPr/>
        </p:nvSpPr>
        <p:spPr>
          <a:xfrm>
            <a:off x="319365" y="4275243"/>
            <a:ext cx="3392827" cy="1072593"/>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000" b="1" dirty="0">
                <a:latin typeface="Arial" panose="020B0604020202020204" pitchFamily="34" charset="0"/>
                <a:cs typeface="Arial" panose="020B0604020202020204" pitchFamily="34" charset="0"/>
              </a:rPr>
              <a:t>Contas irregulares ou rejeitadas por TC (8 anos)</a:t>
            </a:r>
          </a:p>
        </p:txBody>
      </p:sp>
      <p:sp>
        <p:nvSpPr>
          <p:cNvPr id="12" name="Retângulo de cantos arredondados 11"/>
          <p:cNvSpPr/>
          <p:nvPr/>
        </p:nvSpPr>
        <p:spPr>
          <a:xfrm>
            <a:off x="4258127" y="4129984"/>
            <a:ext cx="3580260" cy="2386084"/>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000" b="1" dirty="0">
                <a:solidFill>
                  <a:srgbClr val="FFFF00"/>
                </a:solidFill>
                <a:latin typeface="Arial" panose="020B0604020202020204" pitchFamily="34" charset="0"/>
                <a:cs typeface="Arial" panose="020B0604020202020204" pitchFamily="34" charset="0"/>
              </a:rPr>
              <a:t>Dirigentes</a:t>
            </a:r>
            <a:r>
              <a:rPr lang="pt-BR" sz="2000" b="1" dirty="0">
                <a:latin typeface="Arial" panose="020B0604020202020204" pitchFamily="34" charset="0"/>
                <a:cs typeface="Arial" panose="020B0604020202020204" pitchFamily="34" charset="0"/>
              </a:rPr>
              <a:t> com contas irregulares ou rejeitadas por TC (8 anos) / julgada responsável por falta grave e inabilitada / responsável por ato de improbidade</a:t>
            </a:r>
          </a:p>
        </p:txBody>
      </p:sp>
      <p:sp>
        <p:nvSpPr>
          <p:cNvPr id="13" name="Retângulo de cantos arredondados 12"/>
          <p:cNvSpPr/>
          <p:nvPr/>
        </p:nvSpPr>
        <p:spPr>
          <a:xfrm>
            <a:off x="8272819" y="3835021"/>
            <a:ext cx="3580260" cy="2866153"/>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FF00"/>
                </a:solidFill>
                <a:latin typeface="Arial" panose="020B0604020202020204" pitchFamily="34" charset="0"/>
                <a:cs typeface="Arial" panose="020B0604020202020204" pitchFamily="34" charset="0"/>
              </a:rPr>
              <a:t>Dirigente</a:t>
            </a:r>
            <a:r>
              <a:rPr lang="pt-BR" b="1" dirty="0">
                <a:latin typeface="Arial" panose="020B0604020202020204" pitchFamily="34" charset="0"/>
                <a:cs typeface="Arial" panose="020B0604020202020204" pitchFamily="34" charset="0"/>
              </a:rPr>
              <a:t>: pessoa que detenha poderes de administração, gestão ou controle da OSC, habilitada a assinar o instrumento de parceria com a administração pública, ainda que delegue essa competência a terceiros.</a:t>
            </a:r>
          </a:p>
        </p:txBody>
      </p:sp>
    </p:spTree>
    <p:extLst>
      <p:ext uri="{BB962C8B-B14F-4D97-AF65-F5344CB8AC3E}">
        <p14:creationId xmlns:p14="http://schemas.microsoft.com/office/powerpoint/2010/main" val="598610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9"/>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3749" y="110179"/>
            <a:ext cx="1685851" cy="1805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ixaDeTexto 4"/>
          <p:cNvSpPr txBox="1"/>
          <p:nvPr/>
        </p:nvSpPr>
        <p:spPr>
          <a:xfrm>
            <a:off x="174173" y="110182"/>
            <a:ext cx="9710056" cy="830997"/>
          </a:xfrm>
          <a:prstGeom prst="rect">
            <a:avLst/>
          </a:prstGeom>
          <a:noFill/>
        </p:spPr>
        <p:txBody>
          <a:bodyPr wrap="square">
            <a:spAutoFit/>
          </a:bodyPr>
          <a:lstStyle/>
          <a:p>
            <a:pPr lvl="2" algn="ctr">
              <a:defRPr/>
            </a:pPr>
            <a:r>
              <a:rPr lang="pt-BR" sz="2400" b="1" cap="all" dirty="0">
                <a:solidFill>
                  <a:srgbClr val="FFFF00"/>
                </a:solidFill>
                <a:latin typeface="+mj-lt"/>
              </a:rPr>
              <a:t>vedações com relação aos dirigentes das osc, E SEUS PARENTES, para celebração de parcerias</a:t>
            </a:r>
            <a:endParaRPr lang="pt-BR" sz="2400" cap="all" dirty="0">
              <a:solidFill>
                <a:srgbClr val="FFFF00"/>
              </a:solidFill>
            </a:endParaRPr>
          </a:p>
        </p:txBody>
      </p:sp>
      <p:sp>
        <p:nvSpPr>
          <p:cNvPr id="2" name="Retângulo de cantos arredondados 1"/>
          <p:cNvSpPr/>
          <p:nvPr/>
        </p:nvSpPr>
        <p:spPr>
          <a:xfrm>
            <a:off x="174173" y="998520"/>
            <a:ext cx="10014856" cy="2092310"/>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200" b="1" dirty="0">
                <a:solidFill>
                  <a:schemeClr val="tx1"/>
                </a:solidFill>
              </a:rPr>
              <a:t>Ficará impedida de celebrar as parcerias a OSC que tenha como dirigente </a:t>
            </a:r>
            <a:r>
              <a:rPr lang="pt-BR" sz="2200" b="1" u="sng" dirty="0">
                <a:solidFill>
                  <a:srgbClr val="FFFF00"/>
                </a:solidFill>
              </a:rPr>
              <a:t>Membro de Poder </a:t>
            </a:r>
            <a:r>
              <a:rPr lang="pt-BR" sz="2200" b="1" dirty="0">
                <a:solidFill>
                  <a:schemeClr val="tx1"/>
                </a:solidFill>
              </a:rPr>
              <a:t>ou </a:t>
            </a:r>
            <a:r>
              <a:rPr lang="pt-BR" sz="2200" b="1" u="sng" dirty="0">
                <a:solidFill>
                  <a:srgbClr val="FFFF00"/>
                </a:solidFill>
              </a:rPr>
              <a:t>do Ministério Público</a:t>
            </a:r>
            <a:r>
              <a:rPr lang="pt-BR" sz="2200" b="1" dirty="0">
                <a:solidFill>
                  <a:schemeClr val="tx1"/>
                </a:solidFill>
              </a:rPr>
              <a:t>, ou </a:t>
            </a:r>
            <a:r>
              <a:rPr lang="pt-BR" sz="2200" b="1" u="sng" dirty="0">
                <a:solidFill>
                  <a:srgbClr val="FFFF00"/>
                </a:solidFill>
              </a:rPr>
              <a:t>Dirigente de órgão ou entidade da Adm. Pública da mesma esfera governamental na qual será celebrada parceria</a:t>
            </a:r>
            <a:r>
              <a:rPr lang="pt-BR" sz="2200" b="1" dirty="0">
                <a:solidFill>
                  <a:schemeClr val="tx1"/>
                </a:solidFill>
              </a:rPr>
              <a:t>, estendendo-se a vedação aos respectivos </a:t>
            </a:r>
            <a:r>
              <a:rPr lang="pt-BR" sz="2200" b="1" dirty="0">
                <a:solidFill>
                  <a:srgbClr val="FFFF00"/>
                </a:solidFill>
              </a:rPr>
              <a:t>cônjuges ou companheiros, bem como parentes em linha reta, colateral ou por afinidade, até o segundo grau</a:t>
            </a:r>
            <a:r>
              <a:rPr lang="pt-BR" sz="2200" b="1" dirty="0">
                <a:solidFill>
                  <a:schemeClr val="tx1"/>
                </a:solidFill>
              </a:rPr>
              <a:t>.</a:t>
            </a:r>
          </a:p>
        </p:txBody>
      </p:sp>
      <p:sp>
        <p:nvSpPr>
          <p:cNvPr id="3" name="Retângulo de cantos arredondados 2"/>
          <p:cNvSpPr/>
          <p:nvPr/>
        </p:nvSpPr>
        <p:spPr>
          <a:xfrm>
            <a:off x="174173" y="3236689"/>
            <a:ext cx="5880263" cy="3454401"/>
          </a:xfrm>
          <a:prstGeom prst="roundRect">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FFFF00"/>
                </a:solidFill>
              </a:rPr>
              <a:t>Membro de Poder</a:t>
            </a:r>
          </a:p>
          <a:p>
            <a:pPr algn="ctr"/>
            <a:endParaRPr lang="pt-BR" sz="1000" b="1" dirty="0">
              <a:solidFill>
                <a:srgbClr val="FFFF00"/>
              </a:solidFill>
            </a:endParaRPr>
          </a:p>
          <a:p>
            <a:pPr algn="ctr"/>
            <a:r>
              <a:rPr lang="pt-BR" b="1" dirty="0">
                <a:solidFill>
                  <a:srgbClr val="FFFF00"/>
                </a:solidFill>
              </a:rPr>
              <a:t>Executivo</a:t>
            </a:r>
            <a:r>
              <a:rPr lang="pt-BR" b="1" dirty="0"/>
              <a:t>: </a:t>
            </a:r>
            <a:r>
              <a:rPr lang="pt-BR" sz="1600" b="1" dirty="0"/>
              <a:t>Presidente da República, Vice-Presidente, Ministro de Estado, Governador, Vice-Governador, Prefeito, Vice-prefeito, Secretário</a:t>
            </a:r>
          </a:p>
          <a:p>
            <a:pPr algn="ctr"/>
            <a:endParaRPr lang="pt-BR" sz="1000" b="1" dirty="0"/>
          </a:p>
          <a:p>
            <a:pPr algn="ctr"/>
            <a:r>
              <a:rPr lang="pt-BR" b="1" dirty="0">
                <a:solidFill>
                  <a:srgbClr val="FFFF00"/>
                </a:solidFill>
              </a:rPr>
              <a:t>Judiciário</a:t>
            </a:r>
            <a:r>
              <a:rPr lang="pt-BR" b="1" dirty="0"/>
              <a:t>: </a:t>
            </a:r>
            <a:r>
              <a:rPr lang="pt-BR" sz="1600" b="1" dirty="0"/>
              <a:t>Ministro, Juiz e Desembargador; </a:t>
            </a:r>
          </a:p>
          <a:p>
            <a:pPr algn="ctr"/>
            <a:endParaRPr lang="pt-BR" sz="1050" b="1" dirty="0"/>
          </a:p>
          <a:p>
            <a:pPr algn="ctr"/>
            <a:r>
              <a:rPr lang="pt-BR" b="1" dirty="0">
                <a:solidFill>
                  <a:srgbClr val="FFFF00"/>
                </a:solidFill>
              </a:rPr>
              <a:t>Legislativo</a:t>
            </a:r>
            <a:r>
              <a:rPr lang="pt-BR" b="1" dirty="0">
                <a:solidFill>
                  <a:schemeClr val="tx1"/>
                </a:solidFill>
              </a:rPr>
              <a:t>: </a:t>
            </a:r>
            <a:r>
              <a:rPr lang="pt-BR" b="1" dirty="0"/>
              <a:t>Senador, Deputado Federal, Deputado Estadual, Vereadores;  e de Tribunal de Contas (Ministro e Conselheiro); </a:t>
            </a:r>
          </a:p>
          <a:p>
            <a:pPr algn="ctr"/>
            <a:endParaRPr lang="pt-BR" sz="1200" b="1" dirty="0"/>
          </a:p>
          <a:p>
            <a:pPr algn="ctr"/>
            <a:r>
              <a:rPr lang="pt-BR" sz="1600" b="1" dirty="0">
                <a:solidFill>
                  <a:srgbClr val="FFFF00"/>
                </a:solidFill>
              </a:rPr>
              <a:t>Dirigentes de Conselhos não são considerados Membros de Poder!</a:t>
            </a:r>
            <a:endParaRPr lang="pt-BR" b="1" dirty="0">
              <a:solidFill>
                <a:srgbClr val="FFFF00"/>
              </a:solidFill>
            </a:endParaRPr>
          </a:p>
        </p:txBody>
      </p:sp>
      <p:sp>
        <p:nvSpPr>
          <p:cNvPr id="15" name="Retângulo de cantos arredondados 14"/>
          <p:cNvSpPr/>
          <p:nvPr/>
        </p:nvSpPr>
        <p:spPr>
          <a:xfrm>
            <a:off x="6190343" y="3236689"/>
            <a:ext cx="1845293" cy="3454401"/>
          </a:xfrm>
          <a:prstGeom prst="roundRect">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FFFF00"/>
                </a:solidFill>
              </a:rPr>
              <a:t>Membro do Ministério público</a:t>
            </a:r>
          </a:p>
          <a:p>
            <a:pPr algn="ctr"/>
            <a:endParaRPr lang="pt-BR" b="1" dirty="0">
              <a:solidFill>
                <a:srgbClr val="FFFF00"/>
              </a:solidFill>
            </a:endParaRPr>
          </a:p>
          <a:p>
            <a:pPr algn="ctr"/>
            <a:endParaRPr lang="pt-BR" b="1" dirty="0">
              <a:solidFill>
                <a:srgbClr val="FFFF00"/>
              </a:solidFill>
            </a:endParaRPr>
          </a:p>
          <a:p>
            <a:pPr algn="ctr"/>
            <a:endParaRPr lang="pt-BR" sz="900" b="1" dirty="0">
              <a:solidFill>
                <a:srgbClr val="FFFF00"/>
              </a:solidFill>
            </a:endParaRPr>
          </a:p>
          <a:p>
            <a:pPr algn="ctr"/>
            <a:endParaRPr lang="pt-BR" b="1" dirty="0">
              <a:solidFill>
                <a:srgbClr val="FFFF00"/>
              </a:solidFill>
            </a:endParaRPr>
          </a:p>
          <a:p>
            <a:pPr algn="ctr"/>
            <a:r>
              <a:rPr lang="pt-BR" b="1" dirty="0"/>
              <a:t>Procurador e Promotor</a:t>
            </a:r>
          </a:p>
        </p:txBody>
      </p:sp>
      <p:sp>
        <p:nvSpPr>
          <p:cNvPr id="16" name="Retângulo de cantos arredondados 15"/>
          <p:cNvSpPr/>
          <p:nvPr/>
        </p:nvSpPr>
        <p:spPr>
          <a:xfrm>
            <a:off x="8132618" y="3200403"/>
            <a:ext cx="3877957" cy="3454401"/>
          </a:xfrm>
          <a:prstGeom prst="roundRect">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FFFF00"/>
                </a:solidFill>
              </a:rPr>
              <a:t>Dirigente de órgão ou entidade da administração pública</a:t>
            </a:r>
          </a:p>
          <a:p>
            <a:pPr lvl="0" algn="ctr"/>
            <a:endParaRPr lang="pt-BR" sz="1050" b="1" dirty="0">
              <a:solidFill>
                <a:srgbClr val="FFFF00"/>
              </a:solidFill>
            </a:endParaRPr>
          </a:p>
          <a:p>
            <a:pPr lvl="0" algn="ctr"/>
            <a:endParaRPr lang="pt-BR" sz="600" b="1" dirty="0"/>
          </a:p>
          <a:p>
            <a:pPr lvl="0" algn="ctr"/>
            <a:r>
              <a:rPr lang="pt-BR" b="1" dirty="0"/>
              <a:t>Ocupante de cargo de direção, chefia, assessoria e de natureza especial, inclusive os das fundações públicas e autarquias</a:t>
            </a:r>
          </a:p>
          <a:p>
            <a:pPr lvl="0" algn="ctr"/>
            <a:endParaRPr lang="pt-BR" sz="1000" b="1" dirty="0"/>
          </a:p>
          <a:p>
            <a:pPr lvl="0" algn="ctr"/>
            <a:endParaRPr lang="pt-BR" sz="200" b="1" dirty="0"/>
          </a:p>
          <a:p>
            <a:pPr lvl="0" algn="ctr"/>
            <a:r>
              <a:rPr lang="pt-BR" b="1" dirty="0">
                <a:solidFill>
                  <a:srgbClr val="FFFF00"/>
                </a:solidFill>
              </a:rPr>
              <a:t>Mesma Esfera Governamental</a:t>
            </a:r>
          </a:p>
        </p:txBody>
      </p:sp>
    </p:spTree>
    <p:extLst>
      <p:ext uri="{BB962C8B-B14F-4D97-AF65-F5344CB8AC3E}">
        <p14:creationId xmlns:p14="http://schemas.microsoft.com/office/powerpoint/2010/main" val="2930047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 presetClass="entr" presetSubtype="0" fill="hold" nodeType="withEffect">
                                  <p:stCondLst>
                                    <p:cond delay="0"/>
                                  </p:stCondLst>
                                  <p:childTnLst>
                                    <p:set>
                                      <p:cBhvr>
                                        <p:cTn id="37"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 presetClass="entr" presetSubtype="0" fill="hold" nodeType="with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fld id="{D57F1E4F-1CFF-5643-939E-217C01CDF565}" type="slidenum">
              <a:rPr lang="en-US" smtClean="0"/>
              <a:pPr/>
              <a:t>32</a:t>
            </a:fld>
            <a:endParaRPr lang="en-US" dirty="0"/>
          </a:p>
        </p:txBody>
      </p:sp>
      <p:sp>
        <p:nvSpPr>
          <p:cNvPr id="4" name="CaixaDeTexto 3"/>
          <p:cNvSpPr txBox="1"/>
          <p:nvPr/>
        </p:nvSpPr>
        <p:spPr>
          <a:xfrm>
            <a:off x="268027" y="2377643"/>
            <a:ext cx="11425767" cy="1200329"/>
          </a:xfrm>
          <a:prstGeom prst="rect">
            <a:avLst/>
          </a:prstGeom>
          <a:noFill/>
        </p:spPr>
        <p:txBody>
          <a:bodyPr>
            <a:spAutoFit/>
          </a:bodyPr>
          <a:lstStyle/>
          <a:p>
            <a:pPr algn="ctr" fontAlgn="auto">
              <a:spcBef>
                <a:spcPts val="0"/>
              </a:spcBef>
              <a:spcAft>
                <a:spcPts val="0"/>
              </a:spcAft>
              <a:defRPr/>
            </a:pPr>
            <a:r>
              <a:rPr lang="pt-BR" sz="7200" b="1" dirty="0">
                <a:solidFill>
                  <a:srgbClr val="FFFF00"/>
                </a:solidFill>
                <a:latin typeface="Arial" panose="020B0604020202020204" pitchFamily="34" charset="0"/>
                <a:cs typeface="Arial" panose="020B0604020202020204" pitchFamily="34" charset="0"/>
              </a:rPr>
              <a:t>EXECUÇÃO</a:t>
            </a:r>
            <a:endParaRPr lang="pt-BR"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45436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73764" y="156197"/>
            <a:ext cx="11730741" cy="492443"/>
          </a:xfrm>
          <a:prstGeom prst="rect">
            <a:avLst/>
          </a:prstGeom>
          <a:noFill/>
        </p:spPr>
        <p:txBody>
          <a:bodyPr wrap="square" rtlCol="0">
            <a:spAutoFit/>
          </a:bodyPr>
          <a:lstStyle/>
          <a:p>
            <a:pPr algn="ctr"/>
            <a:r>
              <a:rPr lang="pt-BR" sz="2600" b="1" cap="all" dirty="0">
                <a:solidFill>
                  <a:srgbClr val="FFFF00"/>
                </a:solidFill>
                <a:latin typeface="Arial" panose="020B0604020202020204" pitchFamily="34" charset="0"/>
                <a:cs typeface="Arial" panose="020B0604020202020204" pitchFamily="34" charset="0"/>
              </a:rPr>
              <a:t>Liberação dos Recursos</a:t>
            </a:r>
            <a:endParaRPr lang="pt-BR" sz="1600" b="1" dirty="0">
              <a:latin typeface="Arial" panose="020B0604020202020204" pitchFamily="34" charset="0"/>
              <a:cs typeface="Arial" panose="020B0604020202020204" pitchFamily="34" charset="0"/>
            </a:endParaRPr>
          </a:p>
        </p:txBody>
      </p:sp>
      <p:sp>
        <p:nvSpPr>
          <p:cNvPr id="7" name="Espaço Reservado para Número de Slide 6"/>
          <p:cNvSpPr>
            <a:spLocks noGrp="1"/>
          </p:cNvSpPr>
          <p:nvPr>
            <p:ph type="sldNum" sz="quarter" idx="12"/>
          </p:nvPr>
        </p:nvSpPr>
        <p:spPr/>
        <p:txBody>
          <a:bodyPr/>
          <a:lstStyle/>
          <a:p>
            <a:fld id="{D57F1E4F-1CFF-5643-939E-217C01CDF565}" type="slidenum">
              <a:rPr lang="en-US" smtClean="0"/>
              <a:pPr/>
              <a:t>33</a:t>
            </a:fld>
            <a:endParaRPr lang="en-US" dirty="0"/>
          </a:p>
        </p:txBody>
      </p:sp>
      <p:sp>
        <p:nvSpPr>
          <p:cNvPr id="5" name="Retângulo de cantos arredondados 4"/>
          <p:cNvSpPr/>
          <p:nvPr/>
        </p:nvSpPr>
        <p:spPr>
          <a:xfrm>
            <a:off x="354843" y="955341"/>
            <a:ext cx="11368584" cy="668743"/>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latin typeface="Arial" panose="020B0604020202020204" pitchFamily="34" charset="0"/>
                <a:cs typeface="Arial" panose="020B0604020202020204" pitchFamily="34" charset="0"/>
              </a:rPr>
              <a:t>Em conformidade com o </a:t>
            </a:r>
            <a:r>
              <a:rPr lang="pt-BR" sz="2400" b="1" dirty="0">
                <a:solidFill>
                  <a:srgbClr val="FFFF00"/>
                </a:solidFill>
                <a:latin typeface="Arial" panose="020B0604020202020204" pitchFamily="34" charset="0"/>
                <a:cs typeface="Arial" panose="020B0604020202020204" pitchFamily="34" charset="0"/>
              </a:rPr>
              <a:t>Cronograma de Desembolso</a:t>
            </a:r>
            <a:r>
              <a:rPr lang="pt-BR" sz="2400" b="1" dirty="0">
                <a:latin typeface="Arial" panose="020B0604020202020204" pitchFamily="34" charset="0"/>
                <a:cs typeface="Arial" panose="020B0604020202020204" pitchFamily="34" charset="0"/>
              </a:rPr>
              <a:t> aprovado, </a:t>
            </a:r>
            <a:r>
              <a:rPr lang="pt-BR" sz="2400" b="1" dirty="0">
                <a:solidFill>
                  <a:srgbClr val="FFFF00"/>
                </a:solidFill>
                <a:latin typeface="Arial" panose="020B0604020202020204" pitchFamily="34" charset="0"/>
                <a:cs typeface="Arial" panose="020B0604020202020204" pitchFamily="34" charset="0"/>
              </a:rPr>
              <a:t>exceto</a:t>
            </a:r>
            <a:r>
              <a:rPr lang="pt-BR" sz="2400" b="1" dirty="0">
                <a:latin typeface="Arial" panose="020B0604020202020204" pitchFamily="34" charset="0"/>
                <a:cs typeface="Arial" panose="020B0604020202020204" pitchFamily="34" charset="0"/>
              </a:rPr>
              <a:t>: </a:t>
            </a:r>
          </a:p>
        </p:txBody>
      </p:sp>
      <p:sp>
        <p:nvSpPr>
          <p:cNvPr id="6" name="Retângulo de cantos arredondados 5"/>
          <p:cNvSpPr/>
          <p:nvPr/>
        </p:nvSpPr>
        <p:spPr>
          <a:xfrm>
            <a:off x="354843" y="1942432"/>
            <a:ext cx="3419372" cy="2007349"/>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latin typeface="Arial" panose="020B0604020202020204" pitchFamily="34" charset="0"/>
                <a:cs typeface="Arial" panose="020B0604020202020204" pitchFamily="34" charset="0"/>
              </a:rPr>
              <a:t>Aplicação irregular da parcela anterior</a:t>
            </a:r>
            <a:endParaRPr lang="pt-BR" b="1" dirty="0">
              <a:solidFill>
                <a:schemeClr val="tx1"/>
              </a:solidFill>
            </a:endParaRPr>
          </a:p>
        </p:txBody>
      </p:sp>
      <p:sp>
        <p:nvSpPr>
          <p:cNvPr id="8" name="Retângulo de cantos arredondados 7"/>
          <p:cNvSpPr/>
          <p:nvPr/>
        </p:nvSpPr>
        <p:spPr>
          <a:xfrm>
            <a:off x="4353084" y="1942432"/>
            <a:ext cx="3419372" cy="2007349"/>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latin typeface="Arial" panose="020B0604020202020204" pitchFamily="34" charset="0"/>
                <a:cs typeface="Arial" panose="020B0604020202020204" pitchFamily="34" charset="0"/>
              </a:rPr>
              <a:t>Desvio de finalidade na aplicação dos recursos</a:t>
            </a:r>
            <a:endParaRPr lang="pt-BR" b="1" dirty="0">
              <a:solidFill>
                <a:schemeClr val="tx1"/>
              </a:solidFill>
            </a:endParaRPr>
          </a:p>
        </p:txBody>
      </p:sp>
      <p:sp>
        <p:nvSpPr>
          <p:cNvPr id="10" name="Retângulo de cantos arredondados 9"/>
          <p:cNvSpPr/>
          <p:nvPr/>
        </p:nvSpPr>
        <p:spPr>
          <a:xfrm>
            <a:off x="8304055" y="1942432"/>
            <a:ext cx="3419372" cy="2007349"/>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latin typeface="Arial" panose="020B0604020202020204" pitchFamily="34" charset="0"/>
                <a:cs typeface="Arial" panose="020B0604020202020204" pitchFamily="34" charset="0"/>
              </a:rPr>
              <a:t>Não adoção de medidas apontadas pela Adm. pública ou pelos órgãos de controle interno ou externo</a:t>
            </a:r>
            <a:endParaRPr lang="pt-BR" b="1" dirty="0">
              <a:solidFill>
                <a:schemeClr val="tx1"/>
              </a:solidFill>
            </a:endParaRPr>
          </a:p>
        </p:txBody>
      </p:sp>
      <p:sp>
        <p:nvSpPr>
          <p:cNvPr id="11" name="Retângulo de cantos arredondados 10"/>
          <p:cNvSpPr/>
          <p:nvPr/>
        </p:nvSpPr>
        <p:spPr>
          <a:xfrm>
            <a:off x="354843" y="4274021"/>
            <a:ext cx="11368584" cy="85753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latin typeface="Arial" panose="020B0604020202020204" pitchFamily="34" charset="0"/>
                <a:cs typeface="Arial" panose="020B0604020202020204" pitchFamily="34" charset="0"/>
              </a:rPr>
              <a:t>Nas parcerias cuja duração exceda um ano, é obrigatória a prestação de contas ao término de cada exercício</a:t>
            </a:r>
          </a:p>
        </p:txBody>
      </p:sp>
      <p:sp>
        <p:nvSpPr>
          <p:cNvPr id="12" name="Retângulo de cantos arredondados 11"/>
          <p:cNvSpPr/>
          <p:nvPr/>
        </p:nvSpPr>
        <p:spPr>
          <a:xfrm>
            <a:off x="354843" y="5445458"/>
            <a:ext cx="11368584" cy="1039504"/>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latin typeface="Arial" panose="020B0604020202020204" pitchFamily="34" charset="0"/>
                <a:cs typeface="Arial" panose="020B0604020202020204" pitchFamily="34" charset="0"/>
              </a:rPr>
              <a:t>A adm. pública deverá viabilizar o acompanhamento pela internet dos processos de liberação de recursos referentes às parcerias celebradas</a:t>
            </a:r>
            <a:endParaRPr lang="pt-BR" sz="2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46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9"/>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309" y="523220"/>
            <a:ext cx="2612571" cy="2798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ixaDeTexto 4"/>
          <p:cNvSpPr txBox="1"/>
          <p:nvPr/>
        </p:nvSpPr>
        <p:spPr>
          <a:xfrm>
            <a:off x="326269" y="0"/>
            <a:ext cx="11436651" cy="461665"/>
          </a:xfrm>
          <a:prstGeom prst="rect">
            <a:avLst/>
          </a:prstGeom>
          <a:noFill/>
        </p:spPr>
        <p:txBody>
          <a:bodyPr wrap="square">
            <a:spAutoFit/>
          </a:bodyPr>
          <a:lstStyle/>
          <a:p>
            <a:pPr algn="ctr">
              <a:defRPr/>
            </a:pPr>
            <a:r>
              <a:rPr lang="pt-BR" sz="2400" b="1" cap="all" dirty="0">
                <a:solidFill>
                  <a:srgbClr val="FFFF00"/>
                </a:solidFill>
                <a:latin typeface="+mj-lt"/>
              </a:rPr>
              <a:t>Como se dará a movimentação financeira da parceria</a:t>
            </a:r>
            <a:endParaRPr lang="pt-BR" sz="2400" cap="all" dirty="0">
              <a:solidFill>
                <a:srgbClr val="FFFF00"/>
              </a:solidFill>
            </a:endParaRPr>
          </a:p>
        </p:txBody>
      </p:sp>
      <p:sp>
        <p:nvSpPr>
          <p:cNvPr id="8" name="Retângulo de cantos arredondados 7"/>
          <p:cNvSpPr/>
          <p:nvPr/>
        </p:nvSpPr>
        <p:spPr>
          <a:xfrm>
            <a:off x="1247319" y="3889627"/>
            <a:ext cx="3034396" cy="280313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FFFF00"/>
                </a:solidFill>
              </a:rPr>
              <a:t>Rendimentos financeiros aplicados no objeto da parceria</a:t>
            </a:r>
          </a:p>
          <a:p>
            <a:pPr lvl="0" algn="ctr"/>
            <a:endParaRPr lang="pt-BR" sz="800" b="1" dirty="0">
              <a:solidFill>
                <a:srgbClr val="FFFF00"/>
              </a:solidFill>
            </a:endParaRPr>
          </a:p>
          <a:p>
            <a:pPr lvl="0" algn="ctr"/>
            <a:r>
              <a:rPr lang="pt-BR" b="1" dirty="0">
                <a:solidFill>
                  <a:schemeClr val="tx1"/>
                </a:solidFill>
              </a:rPr>
              <a:t>Mesmas condições de Prestação de Contas</a:t>
            </a:r>
            <a:endParaRPr lang="pt-BR" sz="1600" b="1" dirty="0">
              <a:solidFill>
                <a:schemeClr val="tx1"/>
              </a:solidFill>
            </a:endParaRPr>
          </a:p>
          <a:p>
            <a:pPr lvl="0" algn="ctr"/>
            <a:endParaRPr lang="pt-BR" sz="2000" b="1" dirty="0">
              <a:solidFill>
                <a:srgbClr val="FFFF00"/>
              </a:solidFill>
            </a:endParaRPr>
          </a:p>
        </p:txBody>
      </p:sp>
      <p:sp>
        <p:nvSpPr>
          <p:cNvPr id="18" name="Retângulo de cantos arredondados 17"/>
          <p:cNvSpPr/>
          <p:nvPr/>
        </p:nvSpPr>
        <p:spPr>
          <a:xfrm>
            <a:off x="521454" y="620876"/>
            <a:ext cx="3034396" cy="2851234"/>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FFFF00"/>
                </a:solidFill>
              </a:rPr>
              <a:t>Conta bancária específica, isenta de tarifas bancárias</a:t>
            </a:r>
          </a:p>
          <a:p>
            <a:pPr lvl="0" algn="ctr"/>
            <a:endParaRPr lang="pt-BR" sz="1050" b="1" dirty="0">
              <a:solidFill>
                <a:schemeClr val="tx1"/>
              </a:solidFill>
            </a:endParaRPr>
          </a:p>
          <a:p>
            <a:pPr lvl="0" algn="ctr"/>
            <a:r>
              <a:rPr lang="pt-BR" b="1" dirty="0">
                <a:solidFill>
                  <a:schemeClr val="tx1"/>
                </a:solidFill>
              </a:rPr>
              <a:t>Instituição financeira pública  indicada pela Adm. Pública celebrante</a:t>
            </a:r>
          </a:p>
        </p:txBody>
      </p:sp>
      <p:sp>
        <p:nvSpPr>
          <p:cNvPr id="19" name="Retângulo de cantos arredondados 18"/>
          <p:cNvSpPr/>
          <p:nvPr/>
        </p:nvSpPr>
        <p:spPr>
          <a:xfrm>
            <a:off x="4738310" y="3473733"/>
            <a:ext cx="3034396" cy="280313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FFFF00"/>
                </a:solidFill>
              </a:rPr>
              <a:t>Saldo devolvido em até 30 dias após o encerramento da parceria</a:t>
            </a:r>
          </a:p>
        </p:txBody>
      </p:sp>
      <p:sp>
        <p:nvSpPr>
          <p:cNvPr id="20" name="Retângulo de cantos arredondados 19"/>
          <p:cNvSpPr/>
          <p:nvPr/>
        </p:nvSpPr>
        <p:spPr>
          <a:xfrm>
            <a:off x="8119683" y="3849842"/>
            <a:ext cx="3034396" cy="280313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FFFF00"/>
                </a:solidFill>
              </a:rPr>
              <a:t>Movimentação financeira através de transferência eletrônica</a:t>
            </a:r>
          </a:p>
        </p:txBody>
      </p:sp>
      <p:sp>
        <p:nvSpPr>
          <p:cNvPr id="21" name="Retângulo de cantos arredondados 20"/>
          <p:cNvSpPr/>
          <p:nvPr/>
        </p:nvSpPr>
        <p:spPr>
          <a:xfrm>
            <a:off x="8728523" y="670596"/>
            <a:ext cx="3034396" cy="280313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FFFF00"/>
                </a:solidFill>
              </a:rPr>
              <a:t>Pagamentos com crédito na conta do fornecedor ou prestador do serviço </a:t>
            </a:r>
          </a:p>
          <a:p>
            <a:pPr lvl="0" algn="ctr"/>
            <a:endParaRPr lang="pt-BR" sz="700" b="1" dirty="0">
              <a:solidFill>
                <a:schemeClr val="tx1"/>
              </a:solidFill>
            </a:endParaRPr>
          </a:p>
          <a:p>
            <a:pPr lvl="0" algn="ctr"/>
            <a:r>
              <a:rPr lang="pt-BR" b="1" dirty="0">
                <a:solidFill>
                  <a:schemeClr val="tx1"/>
                </a:solidFill>
              </a:rPr>
              <a:t>Salvo exceções</a:t>
            </a:r>
            <a:endParaRPr lang="pt-BR" sz="1600" b="1" dirty="0">
              <a:solidFill>
                <a:schemeClr val="tx1"/>
              </a:solidFill>
            </a:endParaRPr>
          </a:p>
        </p:txBody>
      </p:sp>
    </p:spTree>
    <p:extLst>
      <p:ext uri="{BB962C8B-B14F-4D97-AF65-F5344CB8AC3E}">
        <p14:creationId xmlns:p14="http://schemas.microsoft.com/office/powerpoint/2010/main" val="3701455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20"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73764" y="163452"/>
            <a:ext cx="11730741" cy="492443"/>
          </a:xfrm>
          <a:prstGeom prst="rect">
            <a:avLst/>
          </a:prstGeom>
          <a:noFill/>
        </p:spPr>
        <p:txBody>
          <a:bodyPr wrap="square" rtlCol="0">
            <a:spAutoFit/>
          </a:bodyPr>
          <a:lstStyle/>
          <a:p>
            <a:pPr algn="ctr"/>
            <a:r>
              <a:rPr lang="pt-BR" sz="2600" b="1" cap="all" dirty="0">
                <a:solidFill>
                  <a:srgbClr val="FFFF00"/>
                </a:solidFill>
              </a:rPr>
              <a:t>Movimentação e Aplicação Financeira </a:t>
            </a:r>
          </a:p>
        </p:txBody>
      </p:sp>
      <p:sp>
        <p:nvSpPr>
          <p:cNvPr id="14" name="Espaço Reservado para Número de Slide 13"/>
          <p:cNvSpPr>
            <a:spLocks noGrp="1"/>
          </p:cNvSpPr>
          <p:nvPr>
            <p:ph type="sldNum" sz="quarter" idx="12"/>
          </p:nvPr>
        </p:nvSpPr>
        <p:spPr/>
        <p:txBody>
          <a:bodyPr/>
          <a:lstStyle/>
          <a:p>
            <a:fld id="{D57F1E4F-1CFF-5643-939E-217C01CDF565}" type="slidenum">
              <a:rPr lang="en-US" smtClean="0"/>
              <a:pPr/>
              <a:t>35</a:t>
            </a:fld>
            <a:endParaRPr lang="en-US" dirty="0"/>
          </a:p>
        </p:txBody>
      </p:sp>
      <p:sp>
        <p:nvSpPr>
          <p:cNvPr id="12" name="Retângulo de cantos arredondados 11"/>
          <p:cNvSpPr/>
          <p:nvPr/>
        </p:nvSpPr>
        <p:spPr>
          <a:xfrm>
            <a:off x="354843" y="955341"/>
            <a:ext cx="11368584" cy="900755"/>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400" b="1" dirty="0">
                <a:solidFill>
                  <a:srgbClr val="FFFF00"/>
                </a:solidFill>
                <a:latin typeface="Arial" panose="020B0604020202020204" pitchFamily="34" charset="0"/>
                <a:cs typeface="Arial" panose="020B0604020202020204" pitchFamily="34" charset="0"/>
              </a:rPr>
              <a:t>Casos excepcionais</a:t>
            </a:r>
            <a:r>
              <a:rPr lang="pt-BR" sz="2400" b="1" dirty="0">
                <a:latin typeface="Arial" panose="020B0604020202020204" pitchFamily="34" charset="0"/>
                <a:cs typeface="Arial" panose="020B0604020202020204" pitchFamily="34" charset="0"/>
              </a:rPr>
              <a:t>         pagamentos em espécie        saques da conta bancária          justificado  no PT         dentre outros motivos:</a:t>
            </a:r>
          </a:p>
        </p:txBody>
      </p:sp>
      <p:sp>
        <p:nvSpPr>
          <p:cNvPr id="13" name="Seta para a direita 12"/>
          <p:cNvSpPr/>
          <p:nvPr/>
        </p:nvSpPr>
        <p:spPr>
          <a:xfrm>
            <a:off x="3993174" y="1184717"/>
            <a:ext cx="428886" cy="206477"/>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dirty="0"/>
          </a:p>
        </p:txBody>
      </p:sp>
      <p:sp>
        <p:nvSpPr>
          <p:cNvPr id="15" name="Seta para a direita 14"/>
          <p:cNvSpPr/>
          <p:nvPr/>
        </p:nvSpPr>
        <p:spPr>
          <a:xfrm>
            <a:off x="8198959" y="1130640"/>
            <a:ext cx="428886" cy="206477"/>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dirty="0"/>
          </a:p>
        </p:txBody>
      </p:sp>
      <p:sp>
        <p:nvSpPr>
          <p:cNvPr id="16" name="Seta para a direita 15"/>
          <p:cNvSpPr/>
          <p:nvPr/>
        </p:nvSpPr>
        <p:spPr>
          <a:xfrm>
            <a:off x="3070335" y="1489517"/>
            <a:ext cx="428886" cy="206477"/>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dirty="0"/>
          </a:p>
        </p:txBody>
      </p:sp>
      <p:sp>
        <p:nvSpPr>
          <p:cNvPr id="17" name="Seta para a direita 16"/>
          <p:cNvSpPr/>
          <p:nvPr/>
        </p:nvSpPr>
        <p:spPr>
          <a:xfrm>
            <a:off x="6508912" y="1475868"/>
            <a:ext cx="428886" cy="206477"/>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dirty="0"/>
          </a:p>
        </p:txBody>
      </p:sp>
      <p:sp>
        <p:nvSpPr>
          <p:cNvPr id="18" name="Retângulo de cantos arredondados 17"/>
          <p:cNvSpPr/>
          <p:nvPr/>
        </p:nvSpPr>
        <p:spPr>
          <a:xfrm>
            <a:off x="354843" y="2146113"/>
            <a:ext cx="3409437" cy="111911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latin typeface="Arial" panose="020B0604020202020204" pitchFamily="34" charset="0"/>
                <a:cs typeface="Arial" panose="020B0604020202020204" pitchFamily="34" charset="0"/>
              </a:rPr>
              <a:t>O objeto da parceria</a:t>
            </a:r>
            <a:endParaRPr lang="pt-BR" b="1" dirty="0">
              <a:solidFill>
                <a:schemeClr val="tx1"/>
              </a:solidFill>
            </a:endParaRPr>
          </a:p>
        </p:txBody>
      </p:sp>
      <p:sp>
        <p:nvSpPr>
          <p:cNvPr id="19" name="Retângulo de cantos arredondados 18"/>
          <p:cNvSpPr/>
          <p:nvPr/>
        </p:nvSpPr>
        <p:spPr>
          <a:xfrm>
            <a:off x="4453972" y="2133602"/>
            <a:ext cx="3339967" cy="111911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latin typeface="Arial" panose="020B0604020202020204" pitchFamily="34" charset="0"/>
                <a:cs typeface="Arial" panose="020B0604020202020204" pitchFamily="34" charset="0"/>
              </a:rPr>
              <a:t>A região onde se desenvolverão as ações da parceria</a:t>
            </a:r>
            <a:endParaRPr lang="pt-BR" b="1" dirty="0">
              <a:solidFill>
                <a:schemeClr val="tx1"/>
              </a:solidFill>
            </a:endParaRPr>
          </a:p>
        </p:txBody>
      </p:sp>
      <p:sp>
        <p:nvSpPr>
          <p:cNvPr id="21" name="Retângulo de cantos arredondados 20"/>
          <p:cNvSpPr/>
          <p:nvPr/>
        </p:nvSpPr>
        <p:spPr>
          <a:xfrm>
            <a:off x="354843" y="3605281"/>
            <a:ext cx="11368584" cy="1280618"/>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latin typeface="Arial" panose="020B0604020202020204" pitchFamily="34" charset="0"/>
                <a:cs typeface="Arial" panose="020B0604020202020204" pitchFamily="34" charset="0"/>
              </a:rPr>
              <a:t>Os pagamentos em espécie estarão restritos ao limite individual de </a:t>
            </a:r>
            <a:r>
              <a:rPr lang="pt-BR" sz="2400" b="1" dirty="0">
                <a:solidFill>
                  <a:srgbClr val="FFFF00"/>
                </a:solidFill>
                <a:latin typeface="Arial" panose="020B0604020202020204" pitchFamily="34" charset="0"/>
                <a:cs typeface="Arial" panose="020B0604020202020204" pitchFamily="34" charset="0"/>
              </a:rPr>
              <a:t>R$ 1.800,00 </a:t>
            </a:r>
            <a:r>
              <a:rPr lang="pt-BR" sz="2400" b="1" dirty="0">
                <a:latin typeface="Arial" panose="020B0604020202020204" pitchFamily="34" charset="0"/>
                <a:cs typeface="Arial" panose="020B0604020202020204" pitchFamily="34" charset="0"/>
              </a:rPr>
              <a:t>por beneficiário, levando-se em conta toda a duração da parceria</a:t>
            </a:r>
          </a:p>
        </p:txBody>
      </p:sp>
      <p:sp>
        <p:nvSpPr>
          <p:cNvPr id="22" name="Retângulo de cantos arredondados 21"/>
          <p:cNvSpPr/>
          <p:nvPr/>
        </p:nvSpPr>
        <p:spPr>
          <a:xfrm>
            <a:off x="354843" y="5213404"/>
            <a:ext cx="11368584" cy="1160100"/>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latin typeface="Arial" panose="020B0604020202020204" pitchFamily="34" charset="0"/>
                <a:cs typeface="Arial" panose="020B0604020202020204" pitchFamily="34" charset="0"/>
              </a:rPr>
              <a:t>Ato do dirigente máximo da entidade da administração pública disporá sobre os critérios e limites para a autorização do pagamento em espécie</a:t>
            </a:r>
          </a:p>
        </p:txBody>
      </p:sp>
      <p:sp>
        <p:nvSpPr>
          <p:cNvPr id="20" name="Retângulo de cantos arredondados 18">
            <a:extLst>
              <a:ext uri="{FF2B5EF4-FFF2-40B4-BE49-F238E27FC236}">
                <a16:creationId xmlns:a16="http://schemas.microsoft.com/office/drawing/2014/main" xmlns="" id="{32BB78EF-1D45-43F3-BFA5-28684F750885}"/>
              </a:ext>
            </a:extLst>
          </p:cNvPr>
          <p:cNvSpPr/>
          <p:nvPr/>
        </p:nvSpPr>
        <p:spPr>
          <a:xfrm>
            <a:off x="8383460" y="2090006"/>
            <a:ext cx="3339967" cy="111911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A natureza dos serviços a serem prestados na execução da parceria</a:t>
            </a:r>
            <a:endParaRPr lang="pt-BR" b="1" dirty="0">
              <a:solidFill>
                <a:schemeClr val="tx1"/>
              </a:solidFill>
            </a:endParaRPr>
          </a:p>
        </p:txBody>
      </p:sp>
    </p:spTree>
    <p:extLst>
      <p:ext uri="{BB962C8B-B14F-4D97-AF65-F5344CB8AC3E}">
        <p14:creationId xmlns:p14="http://schemas.microsoft.com/office/powerpoint/2010/main" val="3351678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P spid="18" grpId="0" animBg="1"/>
      <p:bldP spid="19" grpId="0" animBg="1"/>
      <p:bldP spid="21" grpId="0" animBg="1"/>
      <p:bldP spid="22"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9"/>
          <p:cNvSpPr>
            <a:spLocks noGrp="1"/>
          </p:cNvSpPr>
          <p:nvPr>
            <p:ph type="sldNum" sz="quarter" idx="12"/>
          </p:nvPr>
        </p:nvSpPr>
        <p:spPr/>
        <p:txBody>
          <a:bodyPr/>
          <a:lstStyle/>
          <a:p>
            <a:fld id="{D57F1E4F-1CFF-5643-939E-217C01CDF565}" type="slidenum">
              <a:rPr lang="en-US" smtClean="0"/>
              <a:pPr/>
              <a:t>36</a:t>
            </a:fld>
            <a:endParaRPr lang="en-US" dirty="0"/>
          </a:p>
        </p:txBody>
      </p:sp>
      <p:sp>
        <p:nvSpPr>
          <p:cNvPr id="6" name="CaixaDeTexto 5"/>
          <p:cNvSpPr txBox="1"/>
          <p:nvPr/>
        </p:nvSpPr>
        <p:spPr>
          <a:xfrm>
            <a:off x="431799" y="281894"/>
            <a:ext cx="11425767" cy="1000274"/>
          </a:xfrm>
          <a:prstGeom prst="rect">
            <a:avLst/>
          </a:prstGeom>
          <a:noFill/>
        </p:spPr>
        <p:txBody>
          <a:bodyPr>
            <a:spAutoFit/>
          </a:bodyPr>
          <a:lstStyle/>
          <a:p>
            <a:pPr fontAlgn="auto">
              <a:spcBef>
                <a:spcPts val="0"/>
              </a:spcBef>
              <a:spcAft>
                <a:spcPts val="0"/>
              </a:spcAft>
              <a:defRPr/>
            </a:pPr>
            <a:r>
              <a:rPr lang="pt-BR" sz="2600" b="1" dirty="0">
                <a:solidFill>
                  <a:srgbClr val="FFFF00"/>
                </a:solidFill>
                <a:latin typeface="Arial" panose="020B0604020202020204" pitchFamily="34" charset="0"/>
                <a:cs typeface="Arial" panose="020B0604020202020204" pitchFamily="34" charset="0"/>
              </a:rPr>
              <a:t>EXECUÇÃO</a:t>
            </a:r>
          </a:p>
          <a:p>
            <a:pPr fontAlgn="auto">
              <a:spcBef>
                <a:spcPts val="0"/>
              </a:spcBef>
              <a:spcAft>
                <a:spcPts val="0"/>
              </a:spcAft>
              <a:defRPr/>
            </a:pPr>
            <a:endParaRPr lang="pt-BR" sz="400" dirty="0"/>
          </a:p>
          <a:p>
            <a:pPr algn="just"/>
            <a:r>
              <a:rPr lang="pt-BR" sz="2600" b="1" dirty="0">
                <a:solidFill>
                  <a:srgbClr val="FFFF00"/>
                </a:solidFill>
                <a:latin typeface="Arial" panose="020B0604020202020204" pitchFamily="34" charset="0"/>
                <a:cs typeface="Arial" panose="020B0604020202020204" pitchFamily="34" charset="0"/>
              </a:rPr>
              <a:t>Maiores novidades com relação às permissões</a:t>
            </a:r>
            <a:r>
              <a:rPr lang="pt-BR" sz="2800" b="1" dirty="0">
                <a:solidFill>
                  <a:srgbClr val="FFFF00"/>
                </a:solidFill>
              </a:rPr>
              <a:t>:</a:t>
            </a:r>
          </a:p>
        </p:txBody>
      </p:sp>
      <p:sp>
        <p:nvSpPr>
          <p:cNvPr id="5" name="Retângulo de cantos arredondados 4"/>
          <p:cNvSpPr/>
          <p:nvPr/>
        </p:nvSpPr>
        <p:spPr>
          <a:xfrm>
            <a:off x="128404" y="1370981"/>
            <a:ext cx="3927574" cy="2683210"/>
          </a:xfrm>
          <a:prstGeom prst="roundRect">
            <a:avLst/>
          </a:prstGeom>
          <a:solidFill>
            <a:schemeClr val="accent6">
              <a:lumMod val="50000"/>
            </a:schemeClr>
          </a:solidFill>
          <a:ln w="63500" cmpd="dbl">
            <a:gradFill>
              <a:gsLst>
                <a:gs pos="0">
                  <a:schemeClr val="accent1">
                    <a:tint val="66000"/>
                    <a:satMod val="160000"/>
                  </a:schemeClr>
                </a:gs>
                <a:gs pos="1000">
                  <a:schemeClr val="tx1"/>
                </a:gs>
                <a:gs pos="7000">
                  <a:schemeClr val="accent1">
                    <a:tint val="23500"/>
                    <a:satMod val="160000"/>
                  </a:schemeClr>
                </a:gs>
              </a:gsLst>
              <a:lin ang="5400000" scaled="0"/>
            </a:gra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Aft>
                <a:spcPts val="1200"/>
              </a:spcAft>
            </a:pPr>
            <a:r>
              <a:rPr lang="pt-BR" sz="2400" b="1" dirty="0">
                <a:solidFill>
                  <a:srgbClr val="FFFF00"/>
                </a:solidFill>
                <a:latin typeface="Arial" panose="020B0604020202020204" pitchFamily="34" charset="0"/>
                <a:cs typeface="Arial" panose="020B0604020202020204" pitchFamily="34" charset="0"/>
              </a:rPr>
              <a:t>Remuneração da equipe da OSC </a:t>
            </a:r>
          </a:p>
          <a:p>
            <a:pPr algn="ctr">
              <a:spcAft>
                <a:spcPts val="1200"/>
              </a:spcAft>
            </a:pPr>
            <a:r>
              <a:rPr lang="pt-BR" sz="2000" b="1" dirty="0">
                <a:latin typeface="Arial" panose="020B0604020202020204" pitchFamily="34" charset="0"/>
                <a:cs typeface="Arial" panose="020B0604020202020204" pitchFamily="34" charset="0"/>
              </a:rPr>
              <a:t>Envolvida direta ou indiretamente com a execução do projeto</a:t>
            </a:r>
          </a:p>
          <a:p>
            <a:pPr algn="ctr">
              <a:spcAft>
                <a:spcPts val="1200"/>
              </a:spcAft>
            </a:pPr>
            <a:r>
              <a:rPr lang="pt-BR" b="1" dirty="0">
                <a:solidFill>
                  <a:srgbClr val="FFFF00"/>
                </a:solidFill>
                <a:latin typeface="Arial" panose="020B0604020202020204" pitchFamily="34" charset="0"/>
                <a:cs typeface="Arial" panose="020B0604020202020204" pitchFamily="34" charset="0"/>
              </a:rPr>
              <a:t>(Inclusive encargos sociais e verbas rescisórias)</a:t>
            </a:r>
            <a:endParaRPr lang="pt-BR" sz="2000" b="1" dirty="0">
              <a:solidFill>
                <a:srgbClr val="FFFF00"/>
              </a:solidFill>
              <a:latin typeface="Arial" panose="020B0604020202020204" pitchFamily="34" charset="0"/>
              <a:cs typeface="Arial" panose="020B0604020202020204" pitchFamily="34" charset="0"/>
            </a:endParaRPr>
          </a:p>
        </p:txBody>
      </p:sp>
      <p:sp>
        <p:nvSpPr>
          <p:cNvPr id="7" name="Retângulo de cantos arredondados 6"/>
          <p:cNvSpPr/>
          <p:nvPr/>
        </p:nvSpPr>
        <p:spPr>
          <a:xfrm>
            <a:off x="4172989" y="1412337"/>
            <a:ext cx="3927574" cy="2683210"/>
          </a:xfrm>
          <a:prstGeom prst="roundRect">
            <a:avLst/>
          </a:prstGeom>
          <a:solidFill>
            <a:schemeClr val="accent6">
              <a:lumMod val="50000"/>
            </a:schemeClr>
          </a:solidFill>
          <a:ln w="63500" cmpd="dbl">
            <a:gradFill>
              <a:gsLst>
                <a:gs pos="0">
                  <a:schemeClr val="accent1">
                    <a:tint val="66000"/>
                    <a:satMod val="160000"/>
                  </a:schemeClr>
                </a:gs>
                <a:gs pos="1000">
                  <a:schemeClr val="tx1"/>
                </a:gs>
                <a:gs pos="7000">
                  <a:schemeClr val="accent1">
                    <a:tint val="23500"/>
                    <a:satMod val="160000"/>
                  </a:schemeClr>
                </a:gs>
              </a:gsLst>
              <a:lin ang="5400000" scaled="0"/>
            </a:gra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Aft>
                <a:spcPts val="1200"/>
              </a:spcAft>
            </a:pPr>
            <a:r>
              <a:rPr lang="pt-BR" sz="2400" b="1" dirty="0">
                <a:solidFill>
                  <a:srgbClr val="FFFF00"/>
                </a:solidFill>
                <a:latin typeface="Arial" panose="020B0604020202020204" pitchFamily="34" charset="0"/>
                <a:cs typeface="Arial" panose="020B0604020202020204" pitchFamily="34" charset="0"/>
              </a:rPr>
              <a:t>Concessão de diárias </a:t>
            </a:r>
            <a:r>
              <a:rPr lang="pt-BR" sz="2400" b="1" dirty="0">
                <a:solidFill>
                  <a:schemeClr val="tx1"/>
                </a:solidFill>
                <a:latin typeface="Arial" panose="020B0604020202020204" pitchFamily="34" charset="0"/>
                <a:cs typeface="Arial" panose="020B0604020202020204" pitchFamily="34" charset="0"/>
              </a:rPr>
              <a:t>D</a:t>
            </a:r>
            <a:r>
              <a:rPr lang="pt-BR" sz="2000" b="1" dirty="0">
                <a:latin typeface="Arial" panose="020B0604020202020204" pitchFamily="34" charset="0"/>
                <a:cs typeface="Arial" panose="020B0604020202020204" pitchFamily="34" charset="0"/>
              </a:rPr>
              <a:t>eslocamento, hospedagem e alimentação,  quando necessário </a:t>
            </a:r>
          </a:p>
          <a:p>
            <a:pPr algn="ctr"/>
            <a:r>
              <a:rPr lang="pt-BR" b="1" dirty="0">
                <a:solidFill>
                  <a:srgbClr val="FFFF00"/>
                </a:solidFill>
                <a:latin typeface="Arial" panose="020B0604020202020204" pitchFamily="34" charset="0"/>
                <a:cs typeface="Arial" panose="020B0604020202020204" pitchFamily="34" charset="0"/>
              </a:rPr>
              <a:t>(Inclusive para prestadores de serviços e voluntários)</a:t>
            </a:r>
            <a:r>
              <a:rPr lang="pt-BR" sz="2400" b="1" dirty="0">
                <a:latin typeface="Arial" panose="020B0604020202020204" pitchFamily="34" charset="0"/>
                <a:cs typeface="Arial" panose="020B0604020202020204" pitchFamily="34" charset="0"/>
              </a:rPr>
              <a:t> </a:t>
            </a:r>
          </a:p>
        </p:txBody>
      </p:sp>
      <p:sp>
        <p:nvSpPr>
          <p:cNvPr id="8" name="Retângulo de cantos arredondados 7"/>
          <p:cNvSpPr/>
          <p:nvPr/>
        </p:nvSpPr>
        <p:spPr>
          <a:xfrm>
            <a:off x="8229600" y="1427018"/>
            <a:ext cx="3865418" cy="2683210"/>
          </a:xfrm>
          <a:prstGeom prst="roundRect">
            <a:avLst/>
          </a:prstGeom>
          <a:solidFill>
            <a:schemeClr val="accent6">
              <a:lumMod val="50000"/>
            </a:schemeClr>
          </a:solidFill>
          <a:ln w="63500" cmpd="dbl">
            <a:gradFill>
              <a:gsLst>
                <a:gs pos="0">
                  <a:schemeClr val="accent1">
                    <a:tint val="66000"/>
                    <a:satMod val="160000"/>
                  </a:schemeClr>
                </a:gs>
                <a:gs pos="1000">
                  <a:schemeClr val="tx1"/>
                </a:gs>
                <a:gs pos="7000">
                  <a:schemeClr val="accent1">
                    <a:tint val="23500"/>
                    <a:satMod val="160000"/>
                  </a:schemeClr>
                </a:gs>
              </a:gsLst>
              <a:lin ang="5400000" scaled="0"/>
            </a:gra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Aft>
                <a:spcPts val="1200"/>
              </a:spcAft>
            </a:pPr>
            <a:r>
              <a:rPr lang="pt-BR" sz="2400" b="1" dirty="0">
                <a:solidFill>
                  <a:srgbClr val="FFFF00"/>
                </a:solidFill>
                <a:latin typeface="Arial" panose="020B0604020202020204" pitchFamily="34" charset="0"/>
                <a:cs typeface="Arial" panose="020B0604020202020204" pitchFamily="34" charset="0"/>
              </a:rPr>
              <a:t>Custos indiretos</a:t>
            </a:r>
          </a:p>
          <a:p>
            <a:pPr algn="ctr">
              <a:spcAft>
                <a:spcPts val="1200"/>
              </a:spcAft>
            </a:pPr>
            <a:r>
              <a:rPr lang="pt-BR" sz="2000" b="1" dirty="0">
                <a:latin typeface="Arial" panose="020B0604020202020204" pitchFamily="34" charset="0"/>
                <a:cs typeface="Arial" panose="020B0604020202020204" pitchFamily="34" charset="0"/>
              </a:rPr>
              <a:t>Despesas necessárias à execução do objeto</a:t>
            </a:r>
          </a:p>
          <a:p>
            <a:pPr algn="ctr">
              <a:spcAft>
                <a:spcPts val="1200"/>
              </a:spcAft>
            </a:pPr>
            <a:r>
              <a:rPr lang="pt-BR" b="1" dirty="0">
                <a:solidFill>
                  <a:srgbClr val="FFFF00"/>
                </a:solidFill>
                <a:latin typeface="Arial" panose="020B0604020202020204" pitchFamily="34" charset="0"/>
                <a:cs typeface="Arial" panose="020B0604020202020204" pitchFamily="34" charset="0"/>
              </a:rPr>
              <a:t>(Inclusive serviços de contador e advogado)</a:t>
            </a:r>
            <a:endParaRPr lang="pt-BR" sz="2400" b="1" dirty="0">
              <a:latin typeface="Arial" panose="020B0604020202020204" pitchFamily="34" charset="0"/>
              <a:cs typeface="Arial" panose="020B0604020202020204" pitchFamily="34" charset="0"/>
            </a:endParaRPr>
          </a:p>
        </p:txBody>
      </p:sp>
      <p:sp>
        <p:nvSpPr>
          <p:cNvPr id="9" name="Retângulo de cantos arredondados 8"/>
          <p:cNvSpPr/>
          <p:nvPr/>
        </p:nvSpPr>
        <p:spPr>
          <a:xfrm>
            <a:off x="2386282" y="4241494"/>
            <a:ext cx="3927574" cy="2478372"/>
          </a:xfrm>
          <a:prstGeom prst="roundRect">
            <a:avLst/>
          </a:prstGeom>
          <a:solidFill>
            <a:schemeClr val="accent6">
              <a:lumMod val="50000"/>
            </a:schemeClr>
          </a:solidFill>
          <a:ln w="63500" cmpd="dbl">
            <a:gradFill>
              <a:gsLst>
                <a:gs pos="0">
                  <a:schemeClr val="accent1">
                    <a:tint val="66000"/>
                    <a:satMod val="160000"/>
                  </a:schemeClr>
                </a:gs>
                <a:gs pos="1000">
                  <a:schemeClr val="tx1"/>
                </a:gs>
                <a:gs pos="7000">
                  <a:schemeClr val="accent1">
                    <a:tint val="23500"/>
                    <a:satMod val="160000"/>
                  </a:schemeClr>
                </a:gs>
              </a:gsLst>
              <a:lin ang="5400000" scaled="0"/>
            </a:gra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Aft>
                <a:spcPts val="1200"/>
              </a:spcAft>
            </a:pPr>
            <a:r>
              <a:rPr lang="pt-BR" sz="2400" b="1" dirty="0">
                <a:solidFill>
                  <a:srgbClr val="FFFF00"/>
                </a:solidFill>
                <a:latin typeface="Arial" panose="020B0604020202020204" pitchFamily="34" charset="0"/>
                <a:cs typeface="Arial" panose="020B0604020202020204" pitchFamily="34" charset="0"/>
              </a:rPr>
              <a:t>Aquisição de equipamentos e materiais permanentes </a:t>
            </a:r>
            <a:r>
              <a:rPr lang="pt-BR" sz="2000" b="1" dirty="0">
                <a:latin typeface="Arial" panose="020B0604020202020204" pitchFamily="34" charset="0"/>
                <a:cs typeface="Arial" panose="020B0604020202020204" pitchFamily="34" charset="0"/>
              </a:rPr>
              <a:t>Essenciais à consecução do objeto</a:t>
            </a:r>
          </a:p>
        </p:txBody>
      </p:sp>
      <p:sp>
        <p:nvSpPr>
          <p:cNvPr id="11" name="Retângulo de cantos arredondados 10"/>
          <p:cNvSpPr/>
          <p:nvPr/>
        </p:nvSpPr>
        <p:spPr>
          <a:xfrm>
            <a:off x="6536566" y="4241083"/>
            <a:ext cx="3927574" cy="2478372"/>
          </a:xfrm>
          <a:prstGeom prst="roundRect">
            <a:avLst/>
          </a:prstGeom>
          <a:solidFill>
            <a:schemeClr val="accent6">
              <a:lumMod val="50000"/>
            </a:schemeClr>
          </a:solidFill>
          <a:ln w="63500" cmpd="dbl">
            <a:gradFill>
              <a:gsLst>
                <a:gs pos="0">
                  <a:schemeClr val="accent1">
                    <a:tint val="66000"/>
                    <a:satMod val="160000"/>
                  </a:schemeClr>
                </a:gs>
                <a:gs pos="1000">
                  <a:schemeClr val="tx1"/>
                </a:gs>
                <a:gs pos="7000">
                  <a:schemeClr val="accent1">
                    <a:tint val="23500"/>
                    <a:satMod val="160000"/>
                  </a:schemeClr>
                </a:gs>
              </a:gsLst>
              <a:lin ang="5400000" scaled="0"/>
            </a:gra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400" b="1" dirty="0">
                <a:solidFill>
                  <a:srgbClr val="FFFF00"/>
                </a:solidFill>
                <a:latin typeface="Arial" panose="020B0604020202020204" pitchFamily="34" charset="0"/>
                <a:cs typeface="Arial" panose="020B0604020202020204" pitchFamily="34" charset="0"/>
              </a:rPr>
              <a:t>Serviços de adequação de espaço físico</a:t>
            </a:r>
          </a:p>
          <a:p>
            <a:pPr algn="ctr"/>
            <a:r>
              <a:rPr lang="pt-BR" sz="2000" b="1" dirty="0">
                <a:latin typeface="Arial" panose="020B0604020202020204" pitchFamily="34" charset="0"/>
                <a:cs typeface="Arial" panose="020B0604020202020204" pitchFamily="34" charset="0"/>
              </a:rPr>
              <a:t> Para instalação de Equipamentos e Materiais</a:t>
            </a:r>
          </a:p>
        </p:txBody>
      </p:sp>
    </p:spTree>
    <p:extLst>
      <p:ext uri="{BB962C8B-B14F-4D97-AF65-F5344CB8AC3E}">
        <p14:creationId xmlns:p14="http://schemas.microsoft.com/office/powerpoint/2010/main" val="2119827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11853" y="214576"/>
            <a:ext cx="11730741" cy="492443"/>
          </a:xfrm>
          <a:prstGeom prst="rect">
            <a:avLst/>
          </a:prstGeom>
          <a:noFill/>
        </p:spPr>
        <p:txBody>
          <a:bodyPr wrap="square" rtlCol="0">
            <a:spAutoFit/>
          </a:bodyPr>
          <a:lstStyle/>
          <a:p>
            <a:pPr algn="ctr"/>
            <a:r>
              <a:rPr lang="pt-BR" sz="2600" b="1" cap="all" dirty="0">
                <a:solidFill>
                  <a:srgbClr val="FFFF00"/>
                </a:solidFill>
                <a:latin typeface="Arial" panose="020B0604020202020204" pitchFamily="34" charset="0"/>
                <a:cs typeface="Arial" panose="020B0604020202020204" pitchFamily="34" charset="0"/>
              </a:rPr>
              <a:t>NOVAS PERMISSÕES – instrumento de parceria</a:t>
            </a:r>
            <a:endParaRPr lang="pt-BR" sz="2800" b="1" dirty="0">
              <a:solidFill>
                <a:srgbClr val="FFFF00"/>
              </a:solidFill>
              <a:latin typeface="Arial" panose="020B0604020202020204" pitchFamily="34" charset="0"/>
              <a:cs typeface="Arial" panose="020B0604020202020204" pitchFamily="34" charset="0"/>
            </a:endParaRPr>
          </a:p>
        </p:txBody>
      </p:sp>
      <p:sp>
        <p:nvSpPr>
          <p:cNvPr id="7" name="Espaço Reservado para Número de Slide 6"/>
          <p:cNvSpPr>
            <a:spLocks noGrp="1"/>
          </p:cNvSpPr>
          <p:nvPr>
            <p:ph type="sldNum" sz="quarter" idx="12"/>
          </p:nvPr>
        </p:nvSpPr>
        <p:spPr/>
        <p:txBody>
          <a:bodyPr/>
          <a:lstStyle/>
          <a:p>
            <a:fld id="{D57F1E4F-1CFF-5643-939E-217C01CDF565}" type="slidenum">
              <a:rPr lang="en-US" smtClean="0"/>
              <a:pPr/>
              <a:t>37</a:t>
            </a:fld>
            <a:endParaRPr lang="en-US" dirty="0"/>
          </a:p>
        </p:txBody>
      </p:sp>
      <p:sp>
        <p:nvSpPr>
          <p:cNvPr id="10" name="Retângulo de cantos arredondados 9"/>
          <p:cNvSpPr/>
          <p:nvPr/>
        </p:nvSpPr>
        <p:spPr>
          <a:xfrm>
            <a:off x="501308" y="948508"/>
            <a:ext cx="11122924" cy="1278440"/>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pt-BR" sz="2000" b="1" dirty="0">
                <a:solidFill>
                  <a:srgbClr val="FFFF00"/>
                </a:solidFill>
                <a:latin typeface="Arial" panose="020B0604020202020204" pitchFamily="34" charset="0"/>
                <a:cs typeface="Arial" panose="020B0604020202020204" pitchFamily="34" charset="0"/>
              </a:rPr>
              <a:t>Remuneração da equipe encarregada da execução do PT        </a:t>
            </a:r>
            <a:r>
              <a:rPr lang="pt-BR" sz="2000" b="1" dirty="0">
                <a:solidFill>
                  <a:schemeClr val="accent6">
                    <a:lumMod val="50000"/>
                  </a:schemeClr>
                </a:solidFill>
                <a:latin typeface="Arial" panose="020B0604020202020204" pitchFamily="34" charset="0"/>
                <a:cs typeface="Arial" panose="020B0604020202020204" pitchFamily="34" charset="0"/>
              </a:rPr>
              <a:t>.</a:t>
            </a:r>
            <a:r>
              <a:rPr lang="pt-BR" sz="2000" b="1" dirty="0">
                <a:solidFill>
                  <a:srgbClr val="FFFF00"/>
                </a:solidFill>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vigência da parceria     impostos, contribuições sociais, FGTS, férias, 13º salário, salários proporcionais, verbas rescisórias, etc.;</a:t>
            </a:r>
          </a:p>
        </p:txBody>
      </p:sp>
      <p:sp>
        <p:nvSpPr>
          <p:cNvPr id="11" name="Seta para a direita 10"/>
          <p:cNvSpPr/>
          <p:nvPr/>
        </p:nvSpPr>
        <p:spPr>
          <a:xfrm>
            <a:off x="8052284" y="1201142"/>
            <a:ext cx="428886" cy="206477"/>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dirty="0"/>
          </a:p>
        </p:txBody>
      </p:sp>
      <p:sp>
        <p:nvSpPr>
          <p:cNvPr id="12" name="Retângulo de cantos arredondados 11"/>
          <p:cNvSpPr/>
          <p:nvPr/>
        </p:nvSpPr>
        <p:spPr>
          <a:xfrm>
            <a:off x="653706" y="2668039"/>
            <a:ext cx="5323515" cy="1278440"/>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3050">
              <a:spcAft>
                <a:spcPts val="600"/>
              </a:spcAft>
            </a:pPr>
            <a:r>
              <a:rPr lang="pt-BR" sz="2000" b="1" dirty="0">
                <a:solidFill>
                  <a:srgbClr val="FFFF00"/>
                </a:solidFill>
                <a:latin typeface="Arial" panose="020B0604020202020204" pitchFamily="34" charset="0"/>
                <a:cs typeface="Arial" panose="020B0604020202020204" pitchFamily="34" charset="0"/>
              </a:rPr>
              <a:t>Não gera vínculo trabalhista com a Adm. Pública</a:t>
            </a:r>
            <a:endParaRPr lang="pt-BR" sz="2000" b="1" dirty="0">
              <a:latin typeface="Arial" panose="020B0604020202020204" pitchFamily="34" charset="0"/>
              <a:cs typeface="Arial" panose="020B0604020202020204" pitchFamily="34" charset="0"/>
            </a:endParaRPr>
          </a:p>
        </p:txBody>
      </p:sp>
      <p:sp>
        <p:nvSpPr>
          <p:cNvPr id="13" name="Retângulo de cantos arredondados 12"/>
          <p:cNvSpPr/>
          <p:nvPr/>
        </p:nvSpPr>
        <p:spPr>
          <a:xfrm>
            <a:off x="6537277" y="2635282"/>
            <a:ext cx="5022762" cy="1278440"/>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3050">
              <a:spcAft>
                <a:spcPts val="600"/>
              </a:spcAft>
            </a:pPr>
            <a:r>
              <a:rPr lang="pt-BR" sz="2000" b="1" dirty="0">
                <a:solidFill>
                  <a:srgbClr val="FFFF00"/>
                </a:solidFill>
                <a:latin typeface="Arial" panose="020B0604020202020204" pitchFamily="34" charset="0"/>
                <a:cs typeface="Arial" panose="020B0604020202020204" pitchFamily="34" charset="0"/>
              </a:rPr>
              <a:t>Ampla transparência dos valores pagos, inclusive na plataforma eletrônica</a:t>
            </a:r>
            <a:endParaRPr lang="pt-BR" sz="2000" b="1" dirty="0">
              <a:latin typeface="Arial" panose="020B0604020202020204" pitchFamily="34" charset="0"/>
              <a:cs typeface="Arial" panose="020B0604020202020204" pitchFamily="34" charset="0"/>
            </a:endParaRPr>
          </a:p>
        </p:txBody>
      </p:sp>
      <p:sp>
        <p:nvSpPr>
          <p:cNvPr id="14" name="Retângulo de cantos arredondados 13"/>
          <p:cNvSpPr/>
          <p:nvPr/>
        </p:nvSpPr>
        <p:spPr>
          <a:xfrm>
            <a:off x="653707" y="4437597"/>
            <a:ext cx="5323514" cy="2086031"/>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pt-BR" sz="2000" b="1" dirty="0">
                <a:solidFill>
                  <a:srgbClr val="FFFF00"/>
                </a:solidFill>
                <a:latin typeface="Arial" panose="020B0604020202020204" pitchFamily="34" charset="0"/>
                <a:cs typeface="Arial" panose="020B0604020202020204" pitchFamily="34" charset="0"/>
              </a:rPr>
              <a:t>O pagamento das verbas rescisórias ainda que após o término da execução da parceria, será proporcional ao período de atuação do profissional na execução das metas previstas no PT</a:t>
            </a:r>
          </a:p>
        </p:txBody>
      </p:sp>
      <p:sp>
        <p:nvSpPr>
          <p:cNvPr id="15" name="Retângulo de cantos arredondados 14"/>
          <p:cNvSpPr/>
          <p:nvPr/>
        </p:nvSpPr>
        <p:spPr>
          <a:xfrm>
            <a:off x="6537277" y="4437596"/>
            <a:ext cx="5022763" cy="2086031"/>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3050">
              <a:spcAft>
                <a:spcPts val="600"/>
              </a:spcAft>
            </a:pPr>
            <a:r>
              <a:rPr lang="pt-BR" sz="2000" b="1" dirty="0">
                <a:solidFill>
                  <a:srgbClr val="FFFF00"/>
                </a:solidFill>
                <a:latin typeface="Arial" panose="020B0604020202020204" pitchFamily="34" charset="0"/>
                <a:cs typeface="Arial" panose="020B0604020202020204" pitchFamily="34" charset="0"/>
              </a:rPr>
              <a:t>As OSC, na PC final deverão apresentar a previsão de reserva de recursos para pagamento das verbas rescisórias.</a:t>
            </a:r>
            <a:endParaRPr lang="pt-B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664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97400" y="200062"/>
            <a:ext cx="11730741" cy="5601533"/>
          </a:xfrm>
          <a:prstGeom prst="rect">
            <a:avLst/>
          </a:prstGeom>
          <a:noFill/>
        </p:spPr>
        <p:txBody>
          <a:bodyPr wrap="square" rtlCol="0">
            <a:spAutoFit/>
          </a:bodyPr>
          <a:lstStyle/>
          <a:p>
            <a:pPr algn="ctr"/>
            <a:r>
              <a:rPr lang="pt-BR" sz="2600" b="1" cap="all" dirty="0">
                <a:solidFill>
                  <a:srgbClr val="FFFF00"/>
                </a:solidFill>
                <a:latin typeface="Arial" panose="020B0604020202020204" pitchFamily="34" charset="0"/>
                <a:cs typeface="Arial" panose="020B0604020202020204" pitchFamily="34" charset="0"/>
              </a:rPr>
              <a:t>DESPESAS PROIBIDAS</a:t>
            </a:r>
            <a:endParaRPr lang="pt-BR" sz="2600" dirty="0">
              <a:solidFill>
                <a:srgbClr val="FFFF00"/>
              </a:solidFill>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 </a:t>
            </a:r>
          </a:p>
          <a:p>
            <a:pPr algn="just"/>
            <a:endParaRPr lang="pt-BR" sz="1400" dirty="0">
              <a:latin typeface="Arial" panose="020B0604020202020204" pitchFamily="34" charset="0"/>
              <a:cs typeface="Arial" panose="020B0604020202020204" pitchFamily="34" charset="0"/>
            </a:endParaRPr>
          </a:p>
          <a:p>
            <a:pPr algn="just"/>
            <a:endParaRPr lang="pt-BR" sz="1400" dirty="0">
              <a:latin typeface="Arial" panose="020B0604020202020204" pitchFamily="34" charset="0"/>
              <a:cs typeface="Arial" panose="020B0604020202020204" pitchFamily="34" charset="0"/>
            </a:endParaRPr>
          </a:p>
          <a:p>
            <a:pPr algn="just"/>
            <a:endParaRPr lang="pt-BR" sz="1400" dirty="0">
              <a:latin typeface="Arial" panose="020B0604020202020204" pitchFamily="34" charset="0"/>
              <a:cs typeface="Arial" panose="020B0604020202020204" pitchFamily="34" charset="0"/>
            </a:endParaRPr>
          </a:p>
          <a:p>
            <a:pPr algn="just"/>
            <a:endParaRPr lang="pt-BR" sz="1400" dirty="0">
              <a:latin typeface="Arial" panose="020B0604020202020204" pitchFamily="34" charset="0"/>
              <a:cs typeface="Arial" panose="020B0604020202020204" pitchFamily="34" charset="0"/>
            </a:endParaRPr>
          </a:p>
          <a:p>
            <a:pPr algn="just"/>
            <a:endParaRPr lang="pt-BR" sz="1400" dirty="0">
              <a:latin typeface="Arial" panose="020B0604020202020204" pitchFamily="34" charset="0"/>
              <a:cs typeface="Arial" panose="020B0604020202020204" pitchFamily="34" charset="0"/>
            </a:endParaRPr>
          </a:p>
          <a:p>
            <a:pPr algn="just"/>
            <a:endParaRPr lang="pt-BR" sz="1400" dirty="0">
              <a:latin typeface="Arial" panose="020B0604020202020204" pitchFamily="34" charset="0"/>
              <a:cs typeface="Arial" panose="020B0604020202020204" pitchFamily="34" charset="0"/>
            </a:endParaRPr>
          </a:p>
          <a:p>
            <a:pPr algn="just"/>
            <a:endParaRPr lang="pt-BR" sz="1400" dirty="0">
              <a:latin typeface="Arial" panose="020B0604020202020204" pitchFamily="34" charset="0"/>
              <a:cs typeface="Arial" panose="020B0604020202020204" pitchFamily="34" charset="0"/>
            </a:endParaRPr>
          </a:p>
          <a:p>
            <a:pPr algn="just"/>
            <a:endParaRPr lang="pt-BR" sz="1400" dirty="0">
              <a:latin typeface="Arial" panose="020B0604020202020204" pitchFamily="34" charset="0"/>
              <a:cs typeface="Arial" panose="020B0604020202020204" pitchFamily="34" charset="0"/>
            </a:endParaRPr>
          </a:p>
          <a:p>
            <a:pPr algn="just"/>
            <a:endParaRPr lang="pt-BR" sz="1400" dirty="0">
              <a:latin typeface="Arial" panose="020B0604020202020204" pitchFamily="34" charset="0"/>
              <a:cs typeface="Arial" panose="020B0604020202020204" pitchFamily="34" charset="0"/>
            </a:endParaRPr>
          </a:p>
          <a:p>
            <a:pPr algn="just"/>
            <a:endParaRPr lang="pt-BR" sz="1200" dirty="0">
              <a:latin typeface="Arial" panose="020B0604020202020204" pitchFamily="34" charset="0"/>
              <a:cs typeface="Arial" panose="020B0604020202020204" pitchFamily="34" charset="0"/>
            </a:endParaRPr>
          </a:p>
          <a:p>
            <a:pPr algn="just">
              <a:spcAft>
                <a:spcPts val="1200"/>
              </a:spcAft>
            </a:pPr>
            <a:endParaRPr lang="pt-BR" sz="2800" b="1" dirty="0">
              <a:latin typeface="Arial" panose="020B0604020202020204" pitchFamily="34" charset="0"/>
              <a:cs typeface="Arial" panose="020B0604020202020204" pitchFamily="34" charset="0"/>
            </a:endParaRPr>
          </a:p>
          <a:p>
            <a:pPr marL="457200" indent="-457200" algn="just">
              <a:spcAft>
                <a:spcPts val="1200"/>
              </a:spcAft>
              <a:buFont typeface="Arial" panose="020B0604020202020204" pitchFamily="34" charset="0"/>
              <a:buChar char="•"/>
            </a:pPr>
            <a:endParaRPr lang="pt-BR" sz="2800" b="1" dirty="0">
              <a:latin typeface="Arial" panose="020B0604020202020204" pitchFamily="34" charset="0"/>
              <a:cs typeface="Arial" panose="020B0604020202020204" pitchFamily="34" charset="0"/>
            </a:endParaRPr>
          </a:p>
          <a:p>
            <a:pPr marL="457200" indent="-457200" algn="just">
              <a:spcAft>
                <a:spcPts val="1200"/>
              </a:spcAft>
              <a:buFont typeface="Arial" panose="020B0604020202020204" pitchFamily="34" charset="0"/>
              <a:buChar char="•"/>
            </a:pPr>
            <a:endParaRPr lang="pt-BR" sz="2800" b="1" dirty="0">
              <a:latin typeface="Arial" panose="020B0604020202020204" pitchFamily="34" charset="0"/>
              <a:cs typeface="Arial" panose="020B0604020202020204" pitchFamily="34" charset="0"/>
            </a:endParaRPr>
          </a:p>
          <a:p>
            <a:pPr marL="457200" indent="-457200" algn="just">
              <a:spcAft>
                <a:spcPts val="1200"/>
              </a:spcAft>
              <a:buFont typeface="Arial" panose="020B0604020202020204" pitchFamily="34" charset="0"/>
              <a:buChar char="•"/>
            </a:pPr>
            <a:endParaRPr lang="pt-BR" sz="2800" b="1" dirty="0">
              <a:latin typeface="Arial" panose="020B0604020202020204" pitchFamily="34" charset="0"/>
              <a:cs typeface="Arial" panose="020B0604020202020204" pitchFamily="34" charset="0"/>
            </a:endParaRPr>
          </a:p>
          <a:p>
            <a:pPr marL="457200" indent="-457200" algn="just">
              <a:spcAft>
                <a:spcPts val="1200"/>
              </a:spcAft>
              <a:buFont typeface="Arial" panose="020B0604020202020204" pitchFamily="34" charset="0"/>
              <a:buChar char="•"/>
            </a:pPr>
            <a:endParaRPr lang="pt-BR" sz="2800" b="1" dirty="0">
              <a:latin typeface="Arial" panose="020B0604020202020204" pitchFamily="34" charset="0"/>
              <a:cs typeface="Arial" panose="020B0604020202020204" pitchFamily="34" charset="0"/>
            </a:endParaRPr>
          </a:p>
        </p:txBody>
      </p:sp>
      <p:sp>
        <p:nvSpPr>
          <p:cNvPr id="7" name="Espaço Reservado para Número de Slide 6"/>
          <p:cNvSpPr>
            <a:spLocks noGrp="1"/>
          </p:cNvSpPr>
          <p:nvPr>
            <p:ph type="sldNum" sz="quarter" idx="12"/>
          </p:nvPr>
        </p:nvSpPr>
        <p:spPr/>
        <p:txBody>
          <a:bodyPr/>
          <a:lstStyle/>
          <a:p>
            <a:fld id="{D57F1E4F-1CFF-5643-939E-217C01CDF565}" type="slidenum">
              <a:rPr lang="en-US" smtClean="0"/>
              <a:pPr/>
              <a:t>38</a:t>
            </a:fld>
            <a:endParaRPr lang="en-US" dirty="0"/>
          </a:p>
        </p:txBody>
      </p:sp>
      <p:sp>
        <p:nvSpPr>
          <p:cNvPr id="4" name="Retângulo de cantos arredondados 3"/>
          <p:cNvSpPr/>
          <p:nvPr/>
        </p:nvSpPr>
        <p:spPr>
          <a:xfrm>
            <a:off x="388468" y="916381"/>
            <a:ext cx="5343591" cy="2249900"/>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latin typeface="Arial" panose="020B0604020202020204" pitchFamily="34" charset="0"/>
                <a:cs typeface="Arial" panose="020B0604020202020204" pitchFamily="34" charset="0"/>
              </a:rPr>
              <a:t>Utilizar recursos para finalidade alheia ao objeto da parceria</a:t>
            </a:r>
          </a:p>
        </p:txBody>
      </p:sp>
      <p:sp>
        <p:nvSpPr>
          <p:cNvPr id="5" name="Retângulo de cantos arredondados 4"/>
          <p:cNvSpPr/>
          <p:nvPr/>
        </p:nvSpPr>
        <p:spPr>
          <a:xfrm>
            <a:off x="6368463" y="934284"/>
            <a:ext cx="5343591" cy="2249900"/>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latin typeface="Arial" panose="020B0604020202020204" pitchFamily="34" charset="0"/>
                <a:cs typeface="Arial" panose="020B0604020202020204" pitchFamily="34" charset="0"/>
              </a:rPr>
              <a:t>Pagar, a qualquer título, servidor ou empregado público com recursos vinculados à parceria, salvo nas hipóteses previstas em lei específica e na LDO</a:t>
            </a:r>
          </a:p>
        </p:txBody>
      </p:sp>
      <p:sp>
        <p:nvSpPr>
          <p:cNvPr id="6" name="Retângulo de cantos arredondados 5"/>
          <p:cNvSpPr/>
          <p:nvPr/>
        </p:nvSpPr>
        <p:spPr>
          <a:xfrm>
            <a:off x="388468" y="3689152"/>
            <a:ext cx="11323586" cy="1729010"/>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400" b="1" dirty="0">
                <a:latin typeface="Arial" panose="020B0604020202020204" pitchFamily="34" charset="0"/>
                <a:cs typeface="Arial" panose="020B0604020202020204" pitchFamily="34" charset="0"/>
              </a:rPr>
              <a:t>A OSC somente poderá pagar despesa em data posterior ao término da execução do termo de fomento ou de colaboração quando o fato gerador da despesa tiver ocorrido durante sua vigência</a:t>
            </a:r>
            <a:endParaRPr lang="pt-BR" sz="2400" b="1" dirty="0"/>
          </a:p>
        </p:txBody>
      </p:sp>
    </p:spTree>
    <p:extLst>
      <p:ext uri="{BB962C8B-B14F-4D97-AF65-F5344CB8AC3E}">
        <p14:creationId xmlns:p14="http://schemas.microsoft.com/office/powerpoint/2010/main" val="2648170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9"/>
          <p:cNvSpPr>
            <a:spLocks noGrp="1"/>
          </p:cNvSpPr>
          <p:nvPr>
            <p:ph type="sldNum" sz="quarter" idx="12"/>
          </p:nvPr>
        </p:nvSpPr>
        <p:spPr/>
        <p:txBody>
          <a:bodyPr/>
          <a:lstStyle/>
          <a:p>
            <a:fld id="{D57F1E4F-1CFF-5643-939E-217C01CDF565}" type="slidenum">
              <a:rPr lang="en-US" smtClean="0"/>
              <a:pPr/>
              <a:t>39</a:t>
            </a:fld>
            <a:endParaRPr lang="en-US" dirty="0"/>
          </a:p>
        </p:txBody>
      </p:sp>
      <p:sp>
        <p:nvSpPr>
          <p:cNvPr id="6" name="CaixaDeTexto 5"/>
          <p:cNvSpPr txBox="1"/>
          <p:nvPr/>
        </p:nvSpPr>
        <p:spPr>
          <a:xfrm>
            <a:off x="431799" y="268038"/>
            <a:ext cx="11425767" cy="5001369"/>
          </a:xfrm>
          <a:prstGeom prst="rect">
            <a:avLst/>
          </a:prstGeom>
          <a:noFill/>
        </p:spPr>
        <p:txBody>
          <a:bodyPr>
            <a:spAutoFit/>
          </a:bodyPr>
          <a:lstStyle/>
          <a:p>
            <a:pPr fontAlgn="auto">
              <a:spcBef>
                <a:spcPts val="0"/>
              </a:spcBef>
              <a:spcAft>
                <a:spcPts val="0"/>
              </a:spcAft>
              <a:defRPr/>
            </a:pPr>
            <a:r>
              <a:rPr lang="pt-BR" sz="2800" b="1" dirty="0">
                <a:solidFill>
                  <a:srgbClr val="FFFF00"/>
                </a:solidFill>
                <a:latin typeface="+mj-lt"/>
              </a:rPr>
              <a:t>EXECUÇÃO</a:t>
            </a:r>
            <a:endParaRPr lang="pt-BR" sz="2800" b="1" dirty="0">
              <a:solidFill>
                <a:srgbClr val="FFFF00"/>
              </a:solidFill>
              <a:latin typeface="+mj-lt"/>
              <a:cs typeface="Arial" panose="020B0604020202020204" pitchFamily="34" charset="0"/>
            </a:endParaRPr>
          </a:p>
          <a:p>
            <a:pPr algn="just" fontAlgn="auto">
              <a:spcBef>
                <a:spcPts val="0"/>
              </a:spcBef>
              <a:spcAft>
                <a:spcPts val="0"/>
              </a:spcAft>
              <a:defRPr/>
            </a:pPr>
            <a:endParaRPr lang="pt-BR" sz="1000" b="1" dirty="0">
              <a:latin typeface="+mj-lt"/>
              <a:cs typeface="Arial" panose="020B0604020202020204" pitchFamily="34" charset="0"/>
            </a:endParaRPr>
          </a:p>
          <a:p>
            <a:pPr algn="just" fontAlgn="auto">
              <a:spcBef>
                <a:spcPts val="0"/>
              </a:spcBef>
              <a:spcAft>
                <a:spcPts val="0"/>
              </a:spcAft>
              <a:defRPr/>
            </a:pPr>
            <a:endParaRPr lang="pt-BR" sz="100" b="1" dirty="0">
              <a:latin typeface="+mj-lt"/>
              <a:cs typeface="Arial" panose="020B0604020202020204" pitchFamily="34" charset="0"/>
            </a:endParaRPr>
          </a:p>
          <a:p>
            <a:pPr marL="457200" indent="-457200" algn="just">
              <a:buFont typeface="Arial" panose="020B0604020202020204" pitchFamily="34" charset="0"/>
              <a:buChar char="•"/>
            </a:pPr>
            <a:endParaRPr lang="pt-BR" sz="1600" b="1" dirty="0"/>
          </a:p>
          <a:p>
            <a:pPr algn="just"/>
            <a:endParaRPr lang="pt-BR" sz="2800" b="1" dirty="0">
              <a:solidFill>
                <a:srgbClr val="FFFF00"/>
              </a:solidFill>
            </a:endParaRPr>
          </a:p>
          <a:p>
            <a:pPr algn="just"/>
            <a:endParaRPr lang="pt-BR" sz="400" b="1" dirty="0">
              <a:solidFill>
                <a:srgbClr val="FFFF00"/>
              </a:solidFill>
            </a:endParaRPr>
          </a:p>
          <a:p>
            <a:pPr algn="just"/>
            <a:endParaRPr lang="pt-BR" sz="400" b="1" dirty="0">
              <a:solidFill>
                <a:srgbClr val="FFFF00"/>
              </a:solidFill>
            </a:endParaRPr>
          </a:p>
          <a:p>
            <a:pPr algn="just"/>
            <a:endParaRPr lang="pt-BR" sz="400" b="1" dirty="0">
              <a:solidFill>
                <a:srgbClr val="FFFF00"/>
              </a:solidFill>
            </a:endParaRPr>
          </a:p>
          <a:p>
            <a:pPr algn="just"/>
            <a:r>
              <a:rPr lang="pt-BR" sz="2800" b="1" dirty="0">
                <a:solidFill>
                  <a:srgbClr val="FFFF00"/>
                </a:solidFill>
              </a:rPr>
              <a:t>Objetivo Principal</a:t>
            </a:r>
            <a:r>
              <a:rPr lang="pt-BR" sz="2800" b="1" dirty="0"/>
              <a:t>: Execução do objeto e cumprimento das metas</a:t>
            </a:r>
          </a:p>
          <a:p>
            <a:pPr marL="457200" indent="-457200" algn="just">
              <a:buFont typeface="Arial" panose="020B0604020202020204" pitchFamily="34" charset="0"/>
              <a:buChar char="•"/>
            </a:pPr>
            <a:endParaRPr lang="pt-BR" sz="2800" b="1" dirty="0"/>
          </a:p>
          <a:p>
            <a:pPr marL="457200" indent="-457200" algn="just">
              <a:buFont typeface="Arial" panose="020B0604020202020204" pitchFamily="34" charset="0"/>
              <a:buChar char="•"/>
            </a:pPr>
            <a:endParaRPr lang="pt-BR" sz="2800" b="1" dirty="0"/>
          </a:p>
          <a:p>
            <a:pPr marL="457200" indent="-457200" algn="just">
              <a:buFont typeface="Arial" panose="020B0604020202020204" pitchFamily="34" charset="0"/>
              <a:buChar char="•"/>
            </a:pPr>
            <a:endParaRPr lang="pt-BR" sz="2800" b="1" dirty="0"/>
          </a:p>
          <a:p>
            <a:pPr marL="457200" indent="-457200" algn="just">
              <a:buFont typeface="Arial" panose="020B0604020202020204" pitchFamily="34" charset="0"/>
              <a:buChar char="•"/>
            </a:pPr>
            <a:endParaRPr lang="pt-BR" sz="1400" b="1" dirty="0"/>
          </a:p>
          <a:p>
            <a:pPr marL="457200" indent="-457200" algn="just">
              <a:buFont typeface="Arial" panose="020B0604020202020204" pitchFamily="34" charset="0"/>
              <a:buChar char="•"/>
            </a:pPr>
            <a:endParaRPr lang="pt-BR" sz="1400" b="1" dirty="0"/>
          </a:p>
          <a:p>
            <a:pPr algn="just"/>
            <a:r>
              <a:rPr lang="pt-BR" sz="2800" b="1" dirty="0">
                <a:solidFill>
                  <a:srgbClr val="FFFF00"/>
                </a:solidFill>
              </a:rPr>
              <a:t>Objetivo Secundário</a:t>
            </a:r>
            <a:r>
              <a:rPr lang="pt-BR" sz="2800" b="1" dirty="0"/>
              <a:t>: Execução financeira e sua vinculação com o objeto e as metas estabelecidas no Plano de Trabalho </a:t>
            </a:r>
            <a:endParaRPr lang="pt-BR" b="1" dirty="0"/>
          </a:p>
        </p:txBody>
      </p:sp>
      <p:sp>
        <p:nvSpPr>
          <p:cNvPr id="2" name="Retângulo de cantos arredondados 1"/>
          <p:cNvSpPr/>
          <p:nvPr/>
        </p:nvSpPr>
        <p:spPr>
          <a:xfrm>
            <a:off x="914398" y="2771073"/>
            <a:ext cx="3207657" cy="1117600"/>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400" b="1" dirty="0"/>
              <a:t>Resultados Alcançados</a:t>
            </a:r>
            <a:endParaRPr lang="pt-BR" sz="2400" dirty="0"/>
          </a:p>
        </p:txBody>
      </p:sp>
      <p:sp>
        <p:nvSpPr>
          <p:cNvPr id="5" name="Retângulo de cantos arredondados 4"/>
          <p:cNvSpPr/>
          <p:nvPr/>
        </p:nvSpPr>
        <p:spPr>
          <a:xfrm>
            <a:off x="4656965" y="2771073"/>
            <a:ext cx="3207657" cy="1117600"/>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400" b="1" dirty="0"/>
              <a:t>Impactos Econômicos ou Sociais</a:t>
            </a:r>
            <a:endParaRPr lang="pt-BR" sz="2400" dirty="0"/>
          </a:p>
        </p:txBody>
      </p:sp>
      <p:sp>
        <p:nvSpPr>
          <p:cNvPr id="7" name="Retângulo de cantos arredondados 6"/>
          <p:cNvSpPr/>
          <p:nvPr/>
        </p:nvSpPr>
        <p:spPr>
          <a:xfrm>
            <a:off x="8321825" y="2771073"/>
            <a:ext cx="3207657" cy="1117600"/>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400" b="1" dirty="0"/>
              <a:t>Grau de Satisfação do Público Alvo</a:t>
            </a:r>
            <a:endParaRPr lang="pt-BR" sz="2400" dirty="0"/>
          </a:p>
        </p:txBody>
      </p:sp>
      <p:sp>
        <p:nvSpPr>
          <p:cNvPr id="8" name="Retângulo de cantos arredondados 7"/>
          <p:cNvSpPr/>
          <p:nvPr/>
        </p:nvSpPr>
        <p:spPr>
          <a:xfrm>
            <a:off x="914397" y="5300183"/>
            <a:ext cx="3207657" cy="1117600"/>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400" b="1" dirty="0"/>
              <a:t>Movimentação Financeira</a:t>
            </a:r>
            <a:endParaRPr lang="pt-BR" sz="2400" dirty="0"/>
          </a:p>
        </p:txBody>
      </p:sp>
      <p:sp>
        <p:nvSpPr>
          <p:cNvPr id="9" name="Retângulo de cantos arredondados 8"/>
          <p:cNvSpPr/>
          <p:nvPr/>
        </p:nvSpPr>
        <p:spPr>
          <a:xfrm>
            <a:off x="4656962" y="5300183"/>
            <a:ext cx="3207657" cy="1117600"/>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400" b="1" dirty="0"/>
              <a:t>Formulários / Sistema</a:t>
            </a:r>
            <a:endParaRPr lang="pt-BR" sz="2400" dirty="0"/>
          </a:p>
        </p:txBody>
      </p:sp>
      <p:sp>
        <p:nvSpPr>
          <p:cNvPr id="11" name="Retângulo de cantos arredondados 10"/>
          <p:cNvSpPr/>
          <p:nvPr/>
        </p:nvSpPr>
        <p:spPr>
          <a:xfrm>
            <a:off x="8321822" y="5300183"/>
            <a:ext cx="3207657" cy="1117600"/>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pt-BR" sz="2400" b="1" dirty="0"/>
              <a:t>Documentos Fiscais</a:t>
            </a:r>
          </a:p>
        </p:txBody>
      </p:sp>
      <p:sp>
        <p:nvSpPr>
          <p:cNvPr id="12" name="Retângulo de cantos arredondados 11"/>
          <p:cNvSpPr/>
          <p:nvPr/>
        </p:nvSpPr>
        <p:spPr>
          <a:xfrm>
            <a:off x="473218" y="848611"/>
            <a:ext cx="7848607" cy="695207"/>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800" b="1" dirty="0">
                <a:solidFill>
                  <a:srgbClr val="FFFF00"/>
                </a:solidFill>
              </a:rPr>
              <a:t>Foco no Resultado</a:t>
            </a:r>
          </a:p>
        </p:txBody>
      </p:sp>
    </p:spTree>
    <p:extLst>
      <p:ext uri="{BB962C8B-B14F-4D97-AF65-F5344CB8AC3E}">
        <p14:creationId xmlns:p14="http://schemas.microsoft.com/office/powerpoint/2010/main" val="3371702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9"/>
          <p:cNvSpPr>
            <a:spLocks noGrp="1"/>
          </p:cNvSpPr>
          <p:nvPr>
            <p:ph type="sldNum" sz="quarter" idx="12"/>
          </p:nvPr>
        </p:nvSpPr>
        <p:spPr/>
        <p:txBody>
          <a:bodyPr/>
          <a:lstStyle/>
          <a:p>
            <a:fld id="{D57F1E4F-1CFF-5643-939E-217C01CDF565}" type="slidenum">
              <a:rPr lang="en-US" smtClean="0"/>
              <a:pPr/>
              <a:t>4</a:t>
            </a:fld>
            <a:endParaRPr lang="en-US" dirty="0"/>
          </a:p>
        </p:txBody>
      </p:sp>
      <p:sp>
        <p:nvSpPr>
          <p:cNvPr id="5" name="CaixaDeTexto 4"/>
          <p:cNvSpPr txBox="1"/>
          <p:nvPr/>
        </p:nvSpPr>
        <p:spPr>
          <a:xfrm>
            <a:off x="445656" y="112997"/>
            <a:ext cx="11425767" cy="523220"/>
          </a:xfrm>
          <a:prstGeom prst="rect">
            <a:avLst/>
          </a:prstGeom>
          <a:noFill/>
        </p:spPr>
        <p:txBody>
          <a:bodyPr>
            <a:spAutoFit/>
          </a:bodyPr>
          <a:lstStyle/>
          <a:p>
            <a:pPr algn="ctr" fontAlgn="auto">
              <a:spcBef>
                <a:spcPts val="0"/>
              </a:spcBef>
              <a:spcAft>
                <a:spcPts val="0"/>
              </a:spcAft>
              <a:defRPr/>
            </a:pPr>
            <a:r>
              <a:rPr lang="pt-BR" sz="2800" b="1" dirty="0">
                <a:solidFill>
                  <a:srgbClr val="FFFF00"/>
                </a:solidFill>
                <a:latin typeface="+mj-lt"/>
              </a:rPr>
              <a:t>OBJETIVOS DA LEI nº 13.019/14</a:t>
            </a:r>
            <a:endParaRPr lang="pt-BR" sz="2800" b="1" u="sng" dirty="0">
              <a:solidFill>
                <a:srgbClr val="FFFF00"/>
              </a:solidFill>
              <a:latin typeface="+mj-lt"/>
              <a:cs typeface="Arial" panose="020B0604020202020204" pitchFamily="34" charset="0"/>
            </a:endParaRPr>
          </a:p>
        </p:txBody>
      </p:sp>
      <p:sp>
        <p:nvSpPr>
          <p:cNvPr id="8" name="Retângulo de cantos arredondados 7"/>
          <p:cNvSpPr/>
          <p:nvPr/>
        </p:nvSpPr>
        <p:spPr>
          <a:xfrm>
            <a:off x="320410" y="1478810"/>
            <a:ext cx="3510117" cy="2325485"/>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cs typeface="Arial" panose="020B0604020202020204" pitchFamily="34" charset="0"/>
              </a:rPr>
              <a:t>Estabelecer novo </a:t>
            </a:r>
            <a:r>
              <a:rPr lang="pt-BR" sz="2400" b="1" dirty="0">
                <a:solidFill>
                  <a:srgbClr val="FFFF00"/>
                </a:solidFill>
              </a:rPr>
              <a:t>regime jurídico das parcerias entre a Administração Pública e as OSC</a:t>
            </a:r>
            <a:endParaRPr lang="pt-BR" sz="2600" b="1" dirty="0">
              <a:solidFill>
                <a:srgbClr val="FFFF00"/>
              </a:solidFill>
            </a:endParaRPr>
          </a:p>
        </p:txBody>
      </p:sp>
      <p:sp>
        <p:nvSpPr>
          <p:cNvPr id="9" name="Retângulo de cantos arredondados 8"/>
          <p:cNvSpPr/>
          <p:nvPr/>
        </p:nvSpPr>
        <p:spPr>
          <a:xfrm>
            <a:off x="2456712" y="4143294"/>
            <a:ext cx="3510117" cy="2325485"/>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Instituir novos instrumentos de parceria</a:t>
            </a:r>
            <a:endParaRPr lang="pt-BR" sz="2600" b="1" dirty="0">
              <a:solidFill>
                <a:srgbClr val="FFFF00"/>
              </a:solidFill>
            </a:endParaRPr>
          </a:p>
        </p:txBody>
      </p:sp>
      <p:sp>
        <p:nvSpPr>
          <p:cNvPr id="11" name="Retângulo de cantos arredondados 10"/>
          <p:cNvSpPr/>
          <p:nvPr/>
        </p:nvSpPr>
        <p:spPr>
          <a:xfrm>
            <a:off x="6205536" y="4124182"/>
            <a:ext cx="3510117" cy="2325485"/>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Definir diretrizes para a política de fomento, de colaboração e de cooperação com OSC</a:t>
            </a: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597" y="733199"/>
            <a:ext cx="2612571" cy="2876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tângulo de cantos arredondados 13"/>
          <p:cNvSpPr/>
          <p:nvPr/>
        </p:nvSpPr>
        <p:spPr>
          <a:xfrm>
            <a:off x="8339607" y="1456932"/>
            <a:ext cx="3510117" cy="2325485"/>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Alterar as Leis n</a:t>
            </a:r>
            <a:r>
              <a:rPr lang="pt-BR" sz="2400" b="1" u="sng" baseline="30000" dirty="0">
                <a:solidFill>
                  <a:srgbClr val="FFFF00"/>
                </a:solidFill>
              </a:rPr>
              <a:t>os</a:t>
            </a:r>
            <a:r>
              <a:rPr lang="pt-BR" sz="2400" b="1" dirty="0">
                <a:solidFill>
                  <a:srgbClr val="FFFF00"/>
                </a:solidFill>
              </a:rPr>
              <a:t> 8.429/92 e 9.790/99</a:t>
            </a:r>
          </a:p>
        </p:txBody>
      </p:sp>
    </p:spTree>
    <p:extLst>
      <p:ext uri="{BB962C8B-B14F-4D97-AF65-F5344CB8AC3E}">
        <p14:creationId xmlns:p14="http://schemas.microsoft.com/office/powerpoint/2010/main" val="56927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fld id="{D57F1E4F-1CFF-5643-939E-217C01CDF565}" type="slidenum">
              <a:rPr lang="en-US" smtClean="0"/>
              <a:pPr/>
              <a:t>40</a:t>
            </a:fld>
            <a:endParaRPr lang="en-US" dirty="0"/>
          </a:p>
        </p:txBody>
      </p:sp>
      <p:sp>
        <p:nvSpPr>
          <p:cNvPr id="4" name="CaixaDeTexto 3"/>
          <p:cNvSpPr txBox="1"/>
          <p:nvPr/>
        </p:nvSpPr>
        <p:spPr>
          <a:xfrm>
            <a:off x="268027" y="2377643"/>
            <a:ext cx="11425767" cy="2308324"/>
          </a:xfrm>
          <a:prstGeom prst="rect">
            <a:avLst/>
          </a:prstGeom>
          <a:noFill/>
        </p:spPr>
        <p:txBody>
          <a:bodyPr>
            <a:spAutoFit/>
          </a:bodyPr>
          <a:lstStyle/>
          <a:p>
            <a:pPr algn="ctr" fontAlgn="auto">
              <a:spcBef>
                <a:spcPts val="0"/>
              </a:spcBef>
              <a:spcAft>
                <a:spcPts val="0"/>
              </a:spcAft>
              <a:defRPr/>
            </a:pPr>
            <a:r>
              <a:rPr lang="pt-BR" sz="7200" b="1" dirty="0">
                <a:solidFill>
                  <a:srgbClr val="FFFF00"/>
                </a:solidFill>
                <a:latin typeface="Arial" panose="020B0604020202020204" pitchFamily="34" charset="0"/>
                <a:cs typeface="Arial" panose="020B0604020202020204" pitchFamily="34" charset="0"/>
              </a:rPr>
              <a:t>PRESTAÇÃO DE CONTAS</a:t>
            </a:r>
            <a:endParaRPr lang="pt-BR"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968618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9"/>
          <p:cNvSpPr>
            <a:spLocks noGrp="1"/>
          </p:cNvSpPr>
          <p:nvPr>
            <p:ph type="sldNum" sz="quarter" idx="12"/>
          </p:nvPr>
        </p:nvSpPr>
        <p:spPr/>
        <p:txBody>
          <a:bodyPr/>
          <a:lstStyle/>
          <a:p>
            <a:fld id="{D57F1E4F-1CFF-5643-939E-217C01CDF565}" type="slidenum">
              <a:rPr lang="en-US" smtClean="0"/>
              <a:pPr/>
              <a:t>41</a:t>
            </a:fld>
            <a:endParaRPr lang="en-US" dirty="0"/>
          </a:p>
        </p:txBody>
      </p:sp>
      <p:sp>
        <p:nvSpPr>
          <p:cNvPr id="6" name="CaixaDeTexto 5"/>
          <p:cNvSpPr txBox="1"/>
          <p:nvPr/>
        </p:nvSpPr>
        <p:spPr>
          <a:xfrm>
            <a:off x="431799" y="268040"/>
            <a:ext cx="11425767" cy="830997"/>
          </a:xfrm>
          <a:prstGeom prst="rect">
            <a:avLst/>
          </a:prstGeom>
          <a:noFill/>
        </p:spPr>
        <p:txBody>
          <a:bodyPr>
            <a:spAutoFit/>
          </a:bodyPr>
          <a:lstStyle/>
          <a:p>
            <a:pPr fontAlgn="auto">
              <a:spcBef>
                <a:spcPts val="0"/>
              </a:spcBef>
              <a:spcAft>
                <a:spcPts val="0"/>
              </a:spcAft>
              <a:defRPr/>
            </a:pPr>
            <a:r>
              <a:rPr lang="pt-BR" sz="2800" b="1" dirty="0">
                <a:solidFill>
                  <a:srgbClr val="FFFF00"/>
                </a:solidFill>
                <a:latin typeface="+mj-lt"/>
              </a:rPr>
              <a:t>PRESTAÇÃO DE CONTAS</a:t>
            </a:r>
            <a:endParaRPr lang="pt-BR" sz="2800" b="1" dirty="0">
              <a:solidFill>
                <a:srgbClr val="FFFF00"/>
              </a:solidFill>
              <a:latin typeface="+mj-lt"/>
              <a:cs typeface="Arial" panose="020B0604020202020204" pitchFamily="34" charset="0"/>
            </a:endParaRPr>
          </a:p>
          <a:p>
            <a:pPr algn="just" fontAlgn="auto">
              <a:spcBef>
                <a:spcPts val="0"/>
              </a:spcBef>
              <a:spcAft>
                <a:spcPts val="0"/>
              </a:spcAft>
              <a:defRPr/>
            </a:pPr>
            <a:endParaRPr lang="pt-BR" sz="1000" b="1" dirty="0">
              <a:latin typeface="+mj-lt"/>
              <a:cs typeface="Arial" panose="020B0604020202020204" pitchFamily="34" charset="0"/>
            </a:endParaRPr>
          </a:p>
          <a:p>
            <a:pPr algn="just" fontAlgn="auto">
              <a:spcBef>
                <a:spcPts val="0"/>
              </a:spcBef>
              <a:spcAft>
                <a:spcPts val="0"/>
              </a:spcAft>
              <a:defRPr/>
            </a:pPr>
            <a:endParaRPr lang="pt-BR" sz="1000" b="1" dirty="0">
              <a:latin typeface="+mj-lt"/>
              <a:cs typeface="Arial" panose="020B0604020202020204" pitchFamily="34" charset="0"/>
            </a:endParaRPr>
          </a:p>
        </p:txBody>
      </p:sp>
      <p:sp>
        <p:nvSpPr>
          <p:cNvPr id="4" name="Retângulo de cantos arredondados 3"/>
          <p:cNvSpPr/>
          <p:nvPr/>
        </p:nvSpPr>
        <p:spPr>
          <a:xfrm>
            <a:off x="318655" y="988452"/>
            <a:ext cx="10127671" cy="1339089"/>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500" b="1" dirty="0"/>
              <a:t>Deixa de ser a apresentação de uma série de formulários e documentos fiscais que comprovam apenas a execução financeira dos recursos recebidos</a:t>
            </a:r>
          </a:p>
        </p:txBody>
      </p:sp>
      <p:sp>
        <p:nvSpPr>
          <p:cNvPr id="5" name="Retângulo de cantos arredondados 4"/>
          <p:cNvSpPr/>
          <p:nvPr/>
        </p:nvSpPr>
        <p:spPr>
          <a:xfrm>
            <a:off x="864523" y="2449190"/>
            <a:ext cx="10462953" cy="1339089"/>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400" b="1" dirty="0"/>
              <a:t>Passa a ser o procedimento através do qual se analisa e se avalia a execução da parceria, permitindo verificar o cumprimento do objeto e o alcance das metas e dos resultados previstos</a:t>
            </a:r>
          </a:p>
        </p:txBody>
      </p:sp>
      <p:sp>
        <p:nvSpPr>
          <p:cNvPr id="7" name="Retângulo de cantos arredondados 6"/>
          <p:cNvSpPr/>
          <p:nvPr/>
        </p:nvSpPr>
        <p:spPr>
          <a:xfrm>
            <a:off x="1607126" y="3936177"/>
            <a:ext cx="10250439" cy="1339090"/>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400" b="1" dirty="0">
                <a:latin typeface="Arial" panose="020B0604020202020204" pitchFamily="34" charset="0"/>
                <a:cs typeface="Arial" panose="020B0604020202020204" pitchFamily="34" charset="0"/>
              </a:rPr>
              <a:t>Procedimento em que se analisa e se avalia a execução da parceria, pelo qual seja possível verificar o cumprimento do objeto da parceria e o alcance das metas e dos resultados previstos</a:t>
            </a:r>
            <a:endParaRPr lang="pt-BR" sz="2400" b="1" dirty="0"/>
          </a:p>
        </p:txBody>
      </p:sp>
      <p:sp>
        <p:nvSpPr>
          <p:cNvPr id="8" name="Retângulo de cantos arredondados 6">
            <a:extLst>
              <a:ext uri="{FF2B5EF4-FFF2-40B4-BE49-F238E27FC236}">
                <a16:creationId xmlns:a16="http://schemas.microsoft.com/office/drawing/2014/main" xmlns="" id="{4C669702-3466-4426-842C-6122348B6CCE}"/>
              </a:ext>
            </a:extLst>
          </p:cNvPr>
          <p:cNvSpPr/>
          <p:nvPr/>
        </p:nvSpPr>
        <p:spPr>
          <a:xfrm>
            <a:off x="1941562" y="5423165"/>
            <a:ext cx="10111894" cy="1057804"/>
          </a:xfrm>
          <a:prstGeom prst="roundRect">
            <a:avLst/>
          </a:prstGeom>
          <a:solidFill>
            <a:schemeClr val="accent6">
              <a:lumMod val="5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400" b="1" dirty="0">
                <a:latin typeface="Arial" panose="020B0604020202020204" pitchFamily="34" charset="0"/>
                <a:cs typeface="Arial" panose="020B0604020202020204" pitchFamily="34" charset="0"/>
              </a:rPr>
              <a:t>Compreende 2 fases: </a:t>
            </a:r>
            <a:r>
              <a:rPr lang="pt-BR" sz="2400" b="1" dirty="0">
                <a:solidFill>
                  <a:srgbClr val="FFFF00"/>
                </a:solidFill>
                <a:latin typeface="Arial" panose="020B0604020202020204" pitchFamily="34" charset="0"/>
                <a:cs typeface="Arial" panose="020B0604020202020204" pitchFamily="34" charset="0"/>
              </a:rPr>
              <a:t>Apresentação</a:t>
            </a:r>
            <a:r>
              <a:rPr lang="pt-BR" sz="2400" b="1" dirty="0">
                <a:latin typeface="Arial" panose="020B0604020202020204" pitchFamily="34" charset="0"/>
                <a:cs typeface="Arial" panose="020B0604020202020204" pitchFamily="34" charset="0"/>
              </a:rPr>
              <a:t> (OSC) – Análise e </a:t>
            </a:r>
            <a:r>
              <a:rPr lang="pt-BR" sz="2400" b="1" dirty="0">
                <a:solidFill>
                  <a:srgbClr val="FFFF00"/>
                </a:solidFill>
                <a:latin typeface="Arial" panose="020B0604020202020204" pitchFamily="34" charset="0"/>
                <a:cs typeface="Arial" panose="020B0604020202020204" pitchFamily="34" charset="0"/>
              </a:rPr>
              <a:t>Manifestação Conclusiva das Contas</a:t>
            </a:r>
            <a:r>
              <a:rPr lang="pt-BR" sz="2400" b="1" dirty="0">
                <a:latin typeface="Arial" panose="020B0604020202020204" pitchFamily="34" charset="0"/>
                <a:cs typeface="Arial" panose="020B0604020202020204" pitchFamily="34" charset="0"/>
              </a:rPr>
              <a:t> (Adm. Pública)</a:t>
            </a:r>
            <a:endParaRPr lang="pt-BR" sz="2400" b="1" dirty="0"/>
          </a:p>
        </p:txBody>
      </p:sp>
    </p:spTree>
    <p:extLst>
      <p:ext uri="{BB962C8B-B14F-4D97-AF65-F5344CB8AC3E}">
        <p14:creationId xmlns:p14="http://schemas.microsoft.com/office/powerpoint/2010/main" val="1510671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97399" y="142005"/>
            <a:ext cx="11730741" cy="4924425"/>
          </a:xfrm>
          <a:prstGeom prst="rect">
            <a:avLst/>
          </a:prstGeom>
          <a:noFill/>
        </p:spPr>
        <p:txBody>
          <a:bodyPr wrap="square" rtlCol="0">
            <a:spAutoFit/>
          </a:bodyPr>
          <a:lstStyle/>
          <a:p>
            <a:pPr algn="ctr"/>
            <a:r>
              <a:rPr lang="pt-BR" sz="2800" b="1" dirty="0">
                <a:solidFill>
                  <a:srgbClr val="FFFF00"/>
                </a:solidFill>
                <a:latin typeface="Arial" panose="020B0604020202020204" pitchFamily="34" charset="0"/>
                <a:cs typeface="Arial" panose="020B0604020202020204" pitchFamily="34" charset="0"/>
              </a:rPr>
              <a:t>PRESTAÇÃO DE CONTAS</a:t>
            </a:r>
            <a:endParaRPr lang="pt-BR" sz="2800" dirty="0">
              <a:solidFill>
                <a:srgbClr val="FFFF00"/>
              </a:solidFill>
              <a:latin typeface="Arial" panose="020B0604020202020204" pitchFamily="34" charset="0"/>
              <a:cs typeface="Arial" panose="020B0604020202020204" pitchFamily="34" charset="0"/>
            </a:endParaRPr>
          </a:p>
          <a:p>
            <a:pPr algn="just"/>
            <a:r>
              <a:rPr lang="pt-BR" sz="600" b="1" dirty="0">
                <a:latin typeface="Arial" panose="020B0604020202020204" pitchFamily="34" charset="0"/>
                <a:cs typeface="Arial" panose="020B0604020202020204" pitchFamily="34" charset="0"/>
              </a:rPr>
              <a:t> </a:t>
            </a:r>
            <a:endParaRPr lang="pt-BR" sz="100" b="1" dirty="0">
              <a:latin typeface="Arial" panose="020B0604020202020204" pitchFamily="34" charset="0"/>
              <a:cs typeface="Arial" panose="020B0604020202020204" pitchFamily="34" charset="0"/>
            </a:endParaRPr>
          </a:p>
          <a:p>
            <a:pPr algn="just"/>
            <a:r>
              <a:rPr lang="pt-BR" sz="2800" b="1" dirty="0">
                <a:latin typeface="Arial" panose="020B0604020202020204" pitchFamily="34" charset="0"/>
                <a:cs typeface="Arial" panose="020B0604020202020204" pitchFamily="34" charset="0"/>
              </a:rPr>
              <a:t> </a:t>
            </a:r>
          </a:p>
          <a:p>
            <a:pPr algn="just"/>
            <a:endParaRPr lang="pt-BR" sz="2800" b="1" dirty="0">
              <a:latin typeface="Arial" panose="020B0604020202020204" pitchFamily="34" charset="0"/>
              <a:cs typeface="Arial" panose="020B0604020202020204" pitchFamily="34" charset="0"/>
            </a:endParaRPr>
          </a:p>
          <a:p>
            <a:pPr algn="just"/>
            <a:endParaRPr lang="pt-BR" sz="2800" b="1" dirty="0">
              <a:latin typeface="Arial" panose="020B0604020202020204" pitchFamily="34" charset="0"/>
              <a:cs typeface="Arial" panose="020B0604020202020204" pitchFamily="34" charset="0"/>
            </a:endParaRPr>
          </a:p>
          <a:p>
            <a:pPr algn="just"/>
            <a:endParaRPr lang="pt-BR" sz="2800" b="1" dirty="0">
              <a:latin typeface="Arial" panose="020B0604020202020204" pitchFamily="34" charset="0"/>
              <a:cs typeface="Arial" panose="020B0604020202020204" pitchFamily="34" charset="0"/>
            </a:endParaRPr>
          </a:p>
          <a:p>
            <a:pPr algn="just"/>
            <a:endParaRPr lang="pt-BR" sz="2800" b="1" dirty="0">
              <a:latin typeface="Arial" panose="020B0604020202020204" pitchFamily="34" charset="0"/>
              <a:cs typeface="Arial" panose="020B0604020202020204" pitchFamily="34" charset="0"/>
            </a:endParaRPr>
          </a:p>
          <a:p>
            <a:pPr algn="just"/>
            <a:endParaRPr lang="pt-BR" sz="2800" b="1" dirty="0">
              <a:latin typeface="Arial" panose="020B0604020202020204" pitchFamily="34" charset="0"/>
              <a:cs typeface="Arial" panose="020B0604020202020204" pitchFamily="34" charset="0"/>
            </a:endParaRPr>
          </a:p>
          <a:p>
            <a:pPr algn="just"/>
            <a:endParaRPr lang="pt-BR" sz="2800" b="1" dirty="0">
              <a:latin typeface="Arial" panose="020B0604020202020204" pitchFamily="34" charset="0"/>
              <a:cs typeface="Arial" panose="020B0604020202020204" pitchFamily="34" charset="0"/>
            </a:endParaRPr>
          </a:p>
          <a:p>
            <a:pPr algn="just"/>
            <a:endParaRPr lang="pt-BR" sz="2800" b="1" dirty="0">
              <a:latin typeface="Arial" panose="020B0604020202020204" pitchFamily="34" charset="0"/>
              <a:cs typeface="Arial" panose="020B0604020202020204" pitchFamily="34" charset="0"/>
            </a:endParaRPr>
          </a:p>
          <a:p>
            <a:pPr algn="just"/>
            <a:endParaRPr lang="pt-BR" sz="2800" b="1" dirty="0">
              <a:latin typeface="Arial" panose="020B0604020202020204" pitchFamily="34" charset="0"/>
              <a:cs typeface="Arial" panose="020B0604020202020204" pitchFamily="34" charset="0"/>
            </a:endParaRPr>
          </a:p>
          <a:p>
            <a:pPr marL="457200" lvl="0" indent="-457200" algn="just">
              <a:spcAft>
                <a:spcPts val="600"/>
              </a:spcAft>
              <a:buFont typeface="Arial" panose="020B0604020202020204" pitchFamily="34" charset="0"/>
              <a:buChar char="•"/>
            </a:pPr>
            <a:endParaRPr lang="pt-BR" sz="2800" b="1" dirty="0">
              <a:latin typeface="Arial" panose="020B0604020202020204" pitchFamily="34" charset="0"/>
              <a:cs typeface="Arial" panose="020B0604020202020204" pitchFamily="34" charset="0"/>
            </a:endParaRPr>
          </a:p>
        </p:txBody>
      </p:sp>
      <p:sp>
        <p:nvSpPr>
          <p:cNvPr id="16" name="Espaço Reservado para Número de Slide 15"/>
          <p:cNvSpPr>
            <a:spLocks noGrp="1"/>
          </p:cNvSpPr>
          <p:nvPr>
            <p:ph type="sldNum" sz="quarter" idx="12"/>
          </p:nvPr>
        </p:nvSpPr>
        <p:spPr/>
        <p:txBody>
          <a:bodyPr/>
          <a:lstStyle/>
          <a:p>
            <a:fld id="{D57F1E4F-1CFF-5643-939E-217C01CDF565}" type="slidenum">
              <a:rPr lang="en-US" smtClean="0"/>
              <a:pPr/>
              <a:t>42</a:t>
            </a:fld>
            <a:endParaRPr lang="en-US" dirty="0"/>
          </a:p>
        </p:txBody>
      </p:sp>
      <p:sp>
        <p:nvSpPr>
          <p:cNvPr id="4" name="Retângulo de cantos arredondados 17"/>
          <p:cNvSpPr/>
          <p:nvPr/>
        </p:nvSpPr>
        <p:spPr>
          <a:xfrm>
            <a:off x="292269" y="748145"/>
            <a:ext cx="11539513" cy="775855"/>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latin typeface="Arial" panose="020B0604020202020204" pitchFamily="34" charset="0"/>
                <a:cs typeface="Arial" panose="020B0604020202020204" pitchFamily="34" charset="0"/>
              </a:rPr>
              <a:t>A PC relativa à execução da parceria dar-se-á mediante a análise dos documentos previstos no plano de trabalho, além dos seguintes relatórios:</a:t>
            </a:r>
          </a:p>
        </p:txBody>
      </p:sp>
      <p:sp>
        <p:nvSpPr>
          <p:cNvPr id="5" name="Retângulo de cantos arredondados 17"/>
          <p:cNvSpPr/>
          <p:nvPr/>
        </p:nvSpPr>
        <p:spPr>
          <a:xfrm>
            <a:off x="361542" y="1759528"/>
            <a:ext cx="11539513" cy="1094508"/>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400" b="1" dirty="0">
                <a:solidFill>
                  <a:srgbClr val="FFFF00"/>
                </a:solidFill>
                <a:latin typeface="Arial" panose="020B0604020202020204" pitchFamily="34" charset="0"/>
                <a:cs typeface="Arial" panose="020B0604020202020204" pitchFamily="34" charset="0"/>
              </a:rPr>
              <a:t>Relatório de execução do objeto: </a:t>
            </a:r>
            <a:r>
              <a:rPr lang="pt-BR" sz="2400" b="1" dirty="0">
                <a:latin typeface="Arial" panose="020B0604020202020204" pitchFamily="34" charset="0"/>
                <a:cs typeface="Arial" panose="020B0604020202020204" pitchFamily="34" charset="0"/>
              </a:rPr>
              <a:t>atividades ou projetos desenvolvidos para o cumprimento do objeto e o comparativo de metas propostas com os resultados alcançados, devendo conter: </a:t>
            </a:r>
          </a:p>
        </p:txBody>
      </p:sp>
      <p:sp>
        <p:nvSpPr>
          <p:cNvPr id="7" name="Retângulo de cantos arredondados 17"/>
          <p:cNvSpPr/>
          <p:nvPr/>
        </p:nvSpPr>
        <p:spPr>
          <a:xfrm>
            <a:off x="250706" y="3131129"/>
            <a:ext cx="3683985" cy="1302326"/>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a demonstração do alcance das metas referentes ao período de que trata a prestação de contas</a:t>
            </a:r>
          </a:p>
        </p:txBody>
      </p:sp>
      <p:sp>
        <p:nvSpPr>
          <p:cNvPr id="8" name="Retângulo de cantos arredondados 17"/>
          <p:cNvSpPr/>
          <p:nvPr/>
        </p:nvSpPr>
        <p:spPr>
          <a:xfrm>
            <a:off x="4170218" y="3131129"/>
            <a:ext cx="3976255" cy="955962"/>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a descrição das ações desenvolvidas para o cumprimento do objeto</a:t>
            </a:r>
            <a:endParaRPr lang="pt-BR" sz="2000" dirty="0">
              <a:latin typeface="Arial" panose="020B0604020202020204" pitchFamily="34" charset="0"/>
              <a:cs typeface="Arial" panose="020B0604020202020204" pitchFamily="34" charset="0"/>
            </a:endParaRPr>
          </a:p>
        </p:txBody>
      </p:sp>
      <p:sp>
        <p:nvSpPr>
          <p:cNvPr id="11" name="Retângulo de cantos arredondados 17"/>
          <p:cNvSpPr/>
          <p:nvPr/>
        </p:nvSpPr>
        <p:spPr>
          <a:xfrm>
            <a:off x="8340436" y="3099087"/>
            <a:ext cx="3683985" cy="1967343"/>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os documentos de comprovação do cumprimento do objeto, como listas de presença, fotos, vídeos, entre outros </a:t>
            </a:r>
          </a:p>
        </p:txBody>
      </p:sp>
      <p:sp>
        <p:nvSpPr>
          <p:cNvPr id="12" name="Retângulo de cantos arredondados 17"/>
          <p:cNvSpPr/>
          <p:nvPr/>
        </p:nvSpPr>
        <p:spPr>
          <a:xfrm>
            <a:off x="224052" y="4723989"/>
            <a:ext cx="3737292" cy="1912338"/>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os documentos de comprovação do cumprimento da contrapartida, quando houver</a:t>
            </a:r>
          </a:p>
        </p:txBody>
      </p:sp>
      <p:sp>
        <p:nvSpPr>
          <p:cNvPr id="13" name="Retângulo de cantos arredondados 17"/>
          <p:cNvSpPr/>
          <p:nvPr/>
        </p:nvSpPr>
        <p:spPr>
          <a:xfrm>
            <a:off x="4187509" y="4371219"/>
            <a:ext cx="3958964" cy="983671"/>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os impactos econômicos ou sociais das ações desenvolvidas</a:t>
            </a:r>
          </a:p>
        </p:txBody>
      </p:sp>
      <p:sp>
        <p:nvSpPr>
          <p:cNvPr id="14" name="Retângulo de cantos arredondados 17"/>
          <p:cNvSpPr/>
          <p:nvPr/>
        </p:nvSpPr>
        <p:spPr>
          <a:xfrm>
            <a:off x="4170218" y="5652656"/>
            <a:ext cx="3958964" cy="983671"/>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o grau de satisfação do público-alvo (pesquisas / declarações)</a:t>
            </a:r>
          </a:p>
        </p:txBody>
      </p:sp>
      <p:sp>
        <p:nvSpPr>
          <p:cNvPr id="15" name="Retângulo de cantos arredondados 17"/>
          <p:cNvSpPr/>
          <p:nvPr/>
        </p:nvSpPr>
        <p:spPr>
          <a:xfrm>
            <a:off x="8340436" y="5354890"/>
            <a:ext cx="3740727" cy="128143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a possibilidade de sustentabilidade das ações após a conclusão do objeto</a:t>
            </a:r>
          </a:p>
        </p:txBody>
      </p:sp>
    </p:spTree>
    <p:extLst>
      <p:ext uri="{BB962C8B-B14F-4D97-AF65-F5344CB8AC3E}">
        <p14:creationId xmlns:p14="http://schemas.microsoft.com/office/powerpoint/2010/main" val="484938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P spid="12" grpId="0" animBg="1"/>
      <p:bldP spid="13" grpId="0" animBg="1"/>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97399" y="114296"/>
            <a:ext cx="11730741" cy="523220"/>
          </a:xfrm>
          <a:prstGeom prst="rect">
            <a:avLst/>
          </a:prstGeom>
          <a:noFill/>
        </p:spPr>
        <p:txBody>
          <a:bodyPr wrap="square" rtlCol="0">
            <a:spAutoFit/>
          </a:bodyPr>
          <a:lstStyle/>
          <a:p>
            <a:pPr algn="ctr"/>
            <a:r>
              <a:rPr lang="pt-BR" sz="2800" b="1" dirty="0">
                <a:solidFill>
                  <a:srgbClr val="FFFF00"/>
                </a:solidFill>
                <a:latin typeface="Arial" panose="020B0604020202020204" pitchFamily="34" charset="0"/>
                <a:cs typeface="Arial" panose="020B0604020202020204" pitchFamily="34" charset="0"/>
              </a:rPr>
              <a:t>PRESTAÇÃO DE CONTAS</a:t>
            </a:r>
            <a:endParaRPr lang="pt-BR" sz="2800" b="1" dirty="0">
              <a:latin typeface="Arial" panose="020B0604020202020204" pitchFamily="34" charset="0"/>
              <a:cs typeface="Arial" panose="020B0604020202020204" pitchFamily="34" charset="0"/>
            </a:endParaRPr>
          </a:p>
        </p:txBody>
      </p:sp>
      <p:sp>
        <p:nvSpPr>
          <p:cNvPr id="16" name="Espaço Reservado para Número de Slide 15"/>
          <p:cNvSpPr>
            <a:spLocks noGrp="1"/>
          </p:cNvSpPr>
          <p:nvPr>
            <p:ph type="sldNum" sz="quarter" idx="12"/>
          </p:nvPr>
        </p:nvSpPr>
        <p:spPr/>
        <p:txBody>
          <a:bodyPr/>
          <a:lstStyle/>
          <a:p>
            <a:fld id="{D57F1E4F-1CFF-5643-939E-217C01CDF565}" type="slidenum">
              <a:rPr lang="en-US" smtClean="0"/>
              <a:pPr/>
              <a:t>43</a:t>
            </a:fld>
            <a:endParaRPr lang="en-US" dirty="0"/>
          </a:p>
        </p:txBody>
      </p:sp>
      <p:sp>
        <p:nvSpPr>
          <p:cNvPr id="5" name="Retângulo de cantos arredondados 17"/>
          <p:cNvSpPr/>
          <p:nvPr/>
        </p:nvSpPr>
        <p:spPr>
          <a:xfrm>
            <a:off x="361542" y="762000"/>
            <a:ext cx="11539513" cy="1510145"/>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400" b="1" dirty="0">
                <a:solidFill>
                  <a:srgbClr val="FFFF00"/>
                </a:solidFill>
                <a:latin typeface="Arial" panose="020B0604020202020204" pitchFamily="34" charset="0"/>
                <a:cs typeface="Arial" panose="020B0604020202020204" pitchFamily="34" charset="0"/>
              </a:rPr>
              <a:t>Relatório de execução financeira: </a:t>
            </a:r>
            <a:r>
              <a:rPr lang="pt-BR" sz="2400" b="1" dirty="0">
                <a:solidFill>
                  <a:schemeClr val="tx1"/>
                </a:solidFill>
                <a:latin typeface="Arial" panose="020B0604020202020204" pitchFamily="34" charset="0"/>
                <a:cs typeface="Arial" panose="020B0604020202020204" pitchFamily="34" charset="0"/>
              </a:rPr>
              <a:t>d</a:t>
            </a:r>
            <a:r>
              <a:rPr lang="pt-BR" sz="2400" b="1" dirty="0">
                <a:latin typeface="Arial" panose="020B0604020202020204" pitchFamily="34" charset="0"/>
                <a:cs typeface="Arial" panose="020B0604020202020204" pitchFamily="34" charset="0"/>
              </a:rPr>
              <a:t>escrição das despesas e receitas efetivamente realizadas e sua vinculação com a execução do objeto, na hipótese de descumprimento de metas e resultados estabelecidos no plano de trabalho, devendo conter:</a:t>
            </a:r>
          </a:p>
        </p:txBody>
      </p:sp>
      <p:sp>
        <p:nvSpPr>
          <p:cNvPr id="7" name="Retângulo de cantos arredondados 17"/>
          <p:cNvSpPr/>
          <p:nvPr/>
        </p:nvSpPr>
        <p:spPr>
          <a:xfrm>
            <a:off x="250706" y="2535382"/>
            <a:ext cx="3683985" cy="2535382"/>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a relação das receitas e despesas realizadas, inclusive rendimentos financeiros, que possibilitem a comprovação da observância do plano de trabalho</a:t>
            </a:r>
          </a:p>
        </p:txBody>
      </p:sp>
      <p:sp>
        <p:nvSpPr>
          <p:cNvPr id="8" name="Retângulo de cantos arredondados 17"/>
          <p:cNvSpPr/>
          <p:nvPr/>
        </p:nvSpPr>
        <p:spPr>
          <a:xfrm>
            <a:off x="4170218" y="2479963"/>
            <a:ext cx="3976255" cy="133003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o comprovante da devolução do saldo remanescente da conta bancária específica, quando houver</a:t>
            </a:r>
            <a:endParaRPr lang="pt-BR" sz="2000" dirty="0">
              <a:latin typeface="Arial" panose="020B0604020202020204" pitchFamily="34" charset="0"/>
              <a:cs typeface="Arial" panose="020B0604020202020204" pitchFamily="34" charset="0"/>
            </a:endParaRPr>
          </a:p>
        </p:txBody>
      </p:sp>
      <p:sp>
        <p:nvSpPr>
          <p:cNvPr id="10" name="Retângulo de cantos arredondados 17"/>
          <p:cNvSpPr/>
          <p:nvPr/>
        </p:nvSpPr>
        <p:spPr>
          <a:xfrm>
            <a:off x="8341761" y="2563092"/>
            <a:ext cx="3683985" cy="706581"/>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o extrato da conta bancária específica</a:t>
            </a:r>
            <a:endParaRPr lang="pt-BR" sz="2000" dirty="0">
              <a:latin typeface="Arial" panose="020B0604020202020204" pitchFamily="34" charset="0"/>
              <a:cs typeface="Arial" panose="020B0604020202020204" pitchFamily="34" charset="0"/>
            </a:endParaRPr>
          </a:p>
        </p:txBody>
      </p:sp>
      <p:sp>
        <p:nvSpPr>
          <p:cNvPr id="11" name="Retângulo de cantos arredondados 17"/>
          <p:cNvSpPr/>
          <p:nvPr/>
        </p:nvSpPr>
        <p:spPr>
          <a:xfrm>
            <a:off x="4240816" y="4059384"/>
            <a:ext cx="3891802" cy="1260762"/>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a relação de bens adquiridos, produzidos ou transformados, quando houver</a:t>
            </a:r>
          </a:p>
        </p:txBody>
      </p:sp>
      <p:sp>
        <p:nvSpPr>
          <p:cNvPr id="15" name="Retângulo de cantos arredondados 17"/>
          <p:cNvSpPr/>
          <p:nvPr/>
        </p:nvSpPr>
        <p:spPr>
          <a:xfrm>
            <a:off x="235526" y="5541818"/>
            <a:ext cx="11651674" cy="1066800"/>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cópia simples das notas e dos comprovantes de despesas (data do documento, valor, dados da OSC e do fornecedor e indicação do produto ou serviço)</a:t>
            </a:r>
          </a:p>
        </p:txBody>
      </p:sp>
      <p:sp>
        <p:nvSpPr>
          <p:cNvPr id="17" name="Retângulo de cantos arredondados 17"/>
          <p:cNvSpPr/>
          <p:nvPr/>
        </p:nvSpPr>
        <p:spPr>
          <a:xfrm>
            <a:off x="8383325" y="3796146"/>
            <a:ext cx="3683985" cy="872835"/>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a memória de cálculo do rateio das despesas, quando for o caso</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5"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82409" y="0"/>
            <a:ext cx="11730741" cy="523220"/>
          </a:xfrm>
          <a:prstGeom prst="rect">
            <a:avLst/>
          </a:prstGeom>
          <a:noFill/>
        </p:spPr>
        <p:txBody>
          <a:bodyPr wrap="square" rtlCol="0">
            <a:spAutoFit/>
          </a:bodyPr>
          <a:lstStyle/>
          <a:p>
            <a:pPr algn="ctr"/>
            <a:r>
              <a:rPr lang="pt-BR" sz="2800" dirty="0">
                <a:latin typeface="Arial" panose="020B0604020202020204" pitchFamily="34" charset="0"/>
                <a:cs typeface="Arial" panose="020B0604020202020204" pitchFamily="34" charset="0"/>
              </a:rPr>
              <a:t> </a:t>
            </a:r>
            <a:r>
              <a:rPr lang="pt-BR" sz="2800" b="1" dirty="0">
                <a:solidFill>
                  <a:srgbClr val="FFFF00"/>
                </a:solidFill>
                <a:latin typeface="Arial" panose="020B0604020202020204" pitchFamily="34" charset="0"/>
                <a:cs typeface="Arial" panose="020B0604020202020204" pitchFamily="34" charset="0"/>
              </a:rPr>
              <a:t>PRESTAÇÃO DE CONTAS – PRAZOS</a:t>
            </a:r>
            <a:endParaRPr lang="pt-BR" sz="500" b="1" dirty="0">
              <a:latin typeface="Arial" panose="020B0604020202020204" pitchFamily="34" charset="0"/>
              <a:cs typeface="Arial" panose="020B0604020202020204" pitchFamily="34" charset="0"/>
            </a:endParaRPr>
          </a:p>
        </p:txBody>
      </p:sp>
      <p:sp>
        <p:nvSpPr>
          <p:cNvPr id="15" name="Espaço Reservado para Número de Slide 14"/>
          <p:cNvSpPr>
            <a:spLocks noGrp="1"/>
          </p:cNvSpPr>
          <p:nvPr>
            <p:ph type="sldNum" sz="quarter" idx="12"/>
          </p:nvPr>
        </p:nvSpPr>
        <p:spPr/>
        <p:txBody>
          <a:bodyPr/>
          <a:lstStyle/>
          <a:p>
            <a:fld id="{D57F1E4F-1CFF-5643-939E-217C01CDF565}" type="slidenum">
              <a:rPr lang="en-US" smtClean="0"/>
              <a:pPr/>
              <a:t>44</a:t>
            </a:fld>
            <a:endParaRPr lang="en-US" dirty="0"/>
          </a:p>
        </p:txBody>
      </p:sp>
      <p:sp>
        <p:nvSpPr>
          <p:cNvPr id="5" name="Retângulo de cantos arredondados 17"/>
          <p:cNvSpPr/>
          <p:nvPr/>
        </p:nvSpPr>
        <p:spPr>
          <a:xfrm>
            <a:off x="180109" y="651165"/>
            <a:ext cx="3823855" cy="1177636"/>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solidFill>
                  <a:srgbClr val="FFFF00"/>
                </a:solidFill>
                <a:latin typeface="Arial" panose="020B0604020202020204" pitchFamily="34" charset="0"/>
                <a:cs typeface="Arial" panose="020B0604020202020204" pitchFamily="34" charset="0"/>
              </a:rPr>
              <a:t>OSC</a:t>
            </a:r>
            <a:r>
              <a:rPr lang="pt-BR" sz="2000" b="1" dirty="0">
                <a:latin typeface="Arial" panose="020B0604020202020204" pitchFamily="34" charset="0"/>
                <a:cs typeface="Arial" panose="020B0604020202020204" pitchFamily="34" charset="0"/>
              </a:rPr>
              <a:t>       </a:t>
            </a:r>
            <a:r>
              <a:rPr lang="pt-BR" sz="2000" b="1" dirty="0">
                <a:solidFill>
                  <a:srgbClr val="FFFF00"/>
                </a:solidFill>
                <a:latin typeface="Arial" panose="020B0604020202020204" pitchFamily="34" charset="0"/>
                <a:cs typeface="Arial" panose="020B0604020202020204" pitchFamily="34" charset="0"/>
              </a:rPr>
              <a:t>até 90 dias</a:t>
            </a:r>
            <a:r>
              <a:rPr lang="pt-BR" sz="2000" b="1" dirty="0">
                <a:latin typeface="Arial" panose="020B0604020202020204" pitchFamily="34" charset="0"/>
                <a:cs typeface="Arial" panose="020B0604020202020204" pitchFamily="34" charset="0"/>
              </a:rPr>
              <a:t>, a partir do término da vigência da parceria</a:t>
            </a:r>
            <a:endParaRPr lang="pt-BR" sz="2000" dirty="0">
              <a:latin typeface="Arial" panose="020B0604020202020204" pitchFamily="34" charset="0"/>
              <a:cs typeface="Arial" panose="020B0604020202020204" pitchFamily="34" charset="0"/>
            </a:endParaRPr>
          </a:p>
        </p:txBody>
      </p:sp>
      <p:sp>
        <p:nvSpPr>
          <p:cNvPr id="7" name="Seta para a direita 7"/>
          <p:cNvSpPr/>
          <p:nvPr/>
        </p:nvSpPr>
        <p:spPr>
          <a:xfrm>
            <a:off x="1066800" y="835692"/>
            <a:ext cx="318654" cy="217254"/>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dirty="0"/>
          </a:p>
        </p:txBody>
      </p:sp>
      <p:sp>
        <p:nvSpPr>
          <p:cNvPr id="10" name="Retângulo de cantos arredondados 17"/>
          <p:cNvSpPr/>
          <p:nvPr/>
        </p:nvSpPr>
        <p:spPr>
          <a:xfrm>
            <a:off x="4211781" y="651163"/>
            <a:ext cx="3823855" cy="133003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O prazo para a PC final será estabelecido de acordo com a complexidade do objeto da parceria</a:t>
            </a:r>
            <a:endParaRPr lang="pt-BR" sz="2000" dirty="0">
              <a:latin typeface="Arial" panose="020B0604020202020204" pitchFamily="34" charset="0"/>
              <a:cs typeface="Arial" panose="020B0604020202020204" pitchFamily="34" charset="0"/>
            </a:endParaRPr>
          </a:p>
        </p:txBody>
      </p:sp>
      <p:sp>
        <p:nvSpPr>
          <p:cNvPr id="11" name="Retângulo de cantos arredondados 17"/>
          <p:cNvSpPr/>
          <p:nvPr/>
        </p:nvSpPr>
        <p:spPr>
          <a:xfrm>
            <a:off x="8215745" y="637309"/>
            <a:ext cx="3823855" cy="3754582"/>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A obrigatoriedade da apresentação de PC finais não impede que a administração pública promova a instauração de </a:t>
            </a:r>
            <a:r>
              <a:rPr lang="pt-BR" sz="2000" b="1" dirty="0">
                <a:solidFill>
                  <a:srgbClr val="FFFF00"/>
                </a:solidFill>
                <a:latin typeface="Arial" panose="020B0604020202020204" pitchFamily="34" charset="0"/>
                <a:cs typeface="Arial" panose="020B0604020202020204" pitchFamily="34" charset="0"/>
              </a:rPr>
              <a:t>tomada de contas especial</a:t>
            </a:r>
            <a:r>
              <a:rPr lang="pt-BR" sz="2000" b="1" dirty="0">
                <a:latin typeface="Arial" panose="020B0604020202020204" pitchFamily="34" charset="0"/>
                <a:cs typeface="Arial" panose="020B0604020202020204" pitchFamily="34" charset="0"/>
              </a:rPr>
              <a:t> antes do término da parceria, ante evidências de irregularidades na execução do objeto</a:t>
            </a:r>
            <a:endParaRPr lang="pt-BR" sz="2000" dirty="0">
              <a:latin typeface="Arial" panose="020B0604020202020204" pitchFamily="34" charset="0"/>
              <a:cs typeface="Arial" panose="020B0604020202020204" pitchFamily="34" charset="0"/>
            </a:endParaRPr>
          </a:p>
        </p:txBody>
      </p:sp>
      <p:sp>
        <p:nvSpPr>
          <p:cNvPr id="12" name="Retângulo de cantos arredondados 17"/>
          <p:cNvSpPr/>
          <p:nvPr/>
        </p:nvSpPr>
        <p:spPr>
          <a:xfrm>
            <a:off x="180109" y="2022764"/>
            <a:ext cx="3823855" cy="133003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O prazo poderá ser </a:t>
            </a:r>
            <a:r>
              <a:rPr lang="pt-BR" sz="2000" b="1" dirty="0">
                <a:solidFill>
                  <a:srgbClr val="FFFF00"/>
                </a:solidFill>
                <a:latin typeface="Arial" panose="020B0604020202020204" pitchFamily="34" charset="0"/>
                <a:cs typeface="Arial" panose="020B0604020202020204" pitchFamily="34" charset="0"/>
              </a:rPr>
              <a:t>prorrogado por até 30 dias</a:t>
            </a:r>
            <a:r>
              <a:rPr lang="pt-BR" sz="2000" b="1" dirty="0">
                <a:latin typeface="Arial" panose="020B0604020202020204" pitchFamily="34" charset="0"/>
                <a:cs typeface="Arial" panose="020B0604020202020204" pitchFamily="34" charset="0"/>
              </a:rPr>
              <a:t>, desde que devidamente justificado</a:t>
            </a:r>
            <a:endParaRPr lang="pt-BR" sz="2000" dirty="0">
              <a:latin typeface="Arial" panose="020B0604020202020204" pitchFamily="34" charset="0"/>
              <a:cs typeface="Arial" panose="020B0604020202020204" pitchFamily="34" charset="0"/>
            </a:endParaRPr>
          </a:p>
        </p:txBody>
      </p:sp>
      <p:sp>
        <p:nvSpPr>
          <p:cNvPr id="13" name="Retângulo de cantos arredondados 17"/>
          <p:cNvSpPr/>
          <p:nvPr/>
        </p:nvSpPr>
        <p:spPr>
          <a:xfrm>
            <a:off x="4197927" y="2216727"/>
            <a:ext cx="3823855" cy="2230582"/>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Nas parcerias com vigência superior a um ano, a OSC deverá apresentar PC para fins de monitoramento do cumprimento das metas previstas no plano de trabalho</a:t>
            </a:r>
            <a:endParaRPr lang="pt-BR" sz="2000" dirty="0">
              <a:latin typeface="Arial" panose="020B0604020202020204" pitchFamily="34" charset="0"/>
              <a:cs typeface="Arial" panose="020B0604020202020204" pitchFamily="34" charset="0"/>
            </a:endParaRPr>
          </a:p>
        </p:txBody>
      </p:sp>
      <p:sp>
        <p:nvSpPr>
          <p:cNvPr id="14" name="Retângulo de cantos arredondados 17"/>
          <p:cNvSpPr/>
          <p:nvPr/>
        </p:nvSpPr>
        <p:spPr>
          <a:xfrm>
            <a:off x="180109" y="3588327"/>
            <a:ext cx="3823855" cy="1565564"/>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pt-BR" sz="2000" b="1" dirty="0">
                <a:latin typeface="Arial" panose="020B0604020202020204" pitchFamily="34" charset="0"/>
                <a:cs typeface="Arial" panose="020B0604020202020204" pitchFamily="34" charset="0"/>
              </a:rPr>
              <a:t>A </a:t>
            </a:r>
            <a:r>
              <a:rPr lang="pt-BR" sz="2000" b="1" dirty="0">
                <a:solidFill>
                  <a:srgbClr val="FFFF00"/>
                </a:solidFill>
                <a:latin typeface="Arial" panose="020B0604020202020204" pitchFamily="34" charset="0"/>
                <a:cs typeface="Arial" panose="020B0604020202020204" pitchFamily="34" charset="0"/>
              </a:rPr>
              <a:t>PC anual          até 30 dias </a:t>
            </a:r>
            <a:r>
              <a:rPr lang="pt-BR" sz="2000" b="1" dirty="0">
                <a:latin typeface="Arial" panose="020B0604020202020204" pitchFamily="34" charset="0"/>
                <a:cs typeface="Arial" panose="020B0604020202020204" pitchFamily="34" charset="0"/>
              </a:rPr>
              <a:t>após o fim de cada exercício, conforme estabelecido no instrumento da parceria</a:t>
            </a:r>
            <a:endParaRPr lang="pt-BR" sz="2000" dirty="0">
              <a:latin typeface="Arial" panose="020B0604020202020204" pitchFamily="34" charset="0"/>
              <a:cs typeface="Arial" panose="020B0604020202020204" pitchFamily="34" charset="0"/>
            </a:endParaRPr>
          </a:p>
        </p:txBody>
      </p:sp>
      <p:sp>
        <p:nvSpPr>
          <p:cNvPr id="16" name="Seta para a direita 7"/>
          <p:cNvSpPr/>
          <p:nvPr/>
        </p:nvSpPr>
        <p:spPr>
          <a:xfrm>
            <a:off x="1981200" y="3662019"/>
            <a:ext cx="318654" cy="217254"/>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dirty="0"/>
          </a:p>
        </p:txBody>
      </p:sp>
      <p:sp>
        <p:nvSpPr>
          <p:cNvPr id="17" name="Retângulo de cantos arredondados 17"/>
          <p:cNvSpPr/>
          <p:nvPr/>
        </p:nvSpPr>
        <p:spPr>
          <a:xfrm>
            <a:off x="166256" y="5320146"/>
            <a:ext cx="6359235" cy="114992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000" b="1" dirty="0">
                <a:latin typeface="Arial" panose="020B0604020202020204" pitchFamily="34" charset="0"/>
                <a:cs typeface="Arial" panose="020B0604020202020204" pitchFamily="34" charset="0"/>
              </a:rPr>
              <a:t>Considera-se exercício cada período de doze meses de duração da parceria, contado da primeira liberação de recursos para sua execução</a:t>
            </a:r>
          </a:p>
        </p:txBody>
      </p:sp>
      <p:sp>
        <p:nvSpPr>
          <p:cNvPr id="18" name="Retângulo de cantos arredondados 17"/>
          <p:cNvSpPr/>
          <p:nvPr/>
        </p:nvSpPr>
        <p:spPr>
          <a:xfrm>
            <a:off x="6719456" y="4641273"/>
            <a:ext cx="5320146" cy="1898073"/>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000" b="1" dirty="0">
                <a:solidFill>
                  <a:srgbClr val="FFFF00"/>
                </a:solidFill>
                <a:latin typeface="Arial" panose="020B0604020202020204" pitchFamily="34" charset="0"/>
                <a:cs typeface="Arial" panose="020B0604020202020204" pitchFamily="34" charset="0"/>
              </a:rPr>
              <a:t>Adm. pública          até 150 dias</a:t>
            </a:r>
            <a:r>
              <a:rPr lang="pt-BR" sz="2000" b="1" dirty="0">
                <a:latin typeface="Arial" panose="020B0604020202020204" pitchFamily="34" charset="0"/>
                <a:cs typeface="Arial" panose="020B0604020202020204" pitchFamily="34" charset="0"/>
              </a:rPr>
              <a:t> para apreciar a PC final, a partir da data de seu recebimento ou do cumprimento de diligência por ela determinada, prorrogável justificadamente por igual período</a:t>
            </a:r>
          </a:p>
        </p:txBody>
      </p:sp>
      <p:sp>
        <p:nvSpPr>
          <p:cNvPr id="19" name="Seta para a direita 7"/>
          <p:cNvSpPr/>
          <p:nvPr/>
        </p:nvSpPr>
        <p:spPr>
          <a:xfrm>
            <a:off x="9019309" y="4714964"/>
            <a:ext cx="318654" cy="217254"/>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dirty="0"/>
          </a:p>
        </p:txBody>
      </p:sp>
    </p:spTree>
    <p:extLst>
      <p:ext uri="{BB962C8B-B14F-4D97-AF65-F5344CB8AC3E}">
        <p14:creationId xmlns:p14="http://schemas.microsoft.com/office/powerpoint/2010/main" val="1555862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2" grpId="0" animBg="1"/>
      <p:bldP spid="13" grpId="0" animBg="1"/>
      <p:bldP spid="14" grpId="0" animBg="1"/>
      <p:bldP spid="16" grpId="0" animBg="1"/>
      <p:bldP spid="17" grpId="0" animBg="1"/>
      <p:bldP spid="18" grpId="0" animBg="1"/>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97400" y="260754"/>
            <a:ext cx="11730741" cy="64479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MANIFESTAÇÃO SOBRE A PRESTAÇÃO DE CONTAS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pt-BR" sz="5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0" name="Espaço Reservado para Número de Slide 1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 name="Retângulo de cantos arredondados 17"/>
          <p:cNvSpPr/>
          <p:nvPr/>
        </p:nvSpPr>
        <p:spPr>
          <a:xfrm>
            <a:off x="264562" y="945411"/>
            <a:ext cx="3739401" cy="2404236"/>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pt-BR"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Aprovação</a:t>
            </a:r>
          </a:p>
        </p:txBody>
      </p:sp>
      <p:sp>
        <p:nvSpPr>
          <p:cNvPr id="17" name="Retângulo de cantos arredondados 17"/>
          <p:cNvSpPr/>
          <p:nvPr/>
        </p:nvSpPr>
        <p:spPr>
          <a:xfrm>
            <a:off x="4226962" y="928257"/>
            <a:ext cx="3739401" cy="2431864"/>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pt-BR"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Aprovação com ressalvas</a:t>
            </a: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impropriedade ou falta de natureza formal de que </a:t>
            </a:r>
            <a:r>
              <a:rPr kumimoji="0" lang="pt-BR" sz="2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não resulte dano ao erário</a:t>
            </a:r>
            <a:endParaRPr kumimoji="0" lang="pt-BR"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8" name="Retângulo de cantos arredondados 17"/>
          <p:cNvSpPr/>
          <p:nvPr/>
        </p:nvSpPr>
        <p:spPr>
          <a:xfrm>
            <a:off x="8217072" y="914402"/>
            <a:ext cx="3739401" cy="2481941"/>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pt-BR"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Rejeição</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pt-BR" sz="9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Imediata instauração de </a:t>
            </a:r>
            <a:r>
              <a:rPr kumimoji="0" lang="pt-BR" sz="2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Tomada de Contas Especial </a:t>
            </a:r>
            <a:r>
              <a:rPr kumimoji="0" 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(omissão de PC, má gestão, dano ao erário, desfalque/desvio)</a:t>
            </a:r>
            <a:endParaRPr kumimoji="0" lang="pt-BR" sz="2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9" name="Retângulo de cantos arredondados 17"/>
          <p:cNvSpPr/>
          <p:nvPr/>
        </p:nvSpPr>
        <p:spPr>
          <a:xfrm>
            <a:off x="271819" y="3652326"/>
            <a:ext cx="11775038" cy="1064817"/>
          </a:xfrm>
          <a:prstGeom prst="roundRect">
            <a:avLst/>
          </a:prstGeom>
          <a:solidFill>
            <a:srgbClr val="C00000"/>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990600" marR="0" lvl="0" indent="-99060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Impropriedades </a:t>
            </a: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pt-BR" sz="2400" b="1" dirty="0">
                <a:solidFill>
                  <a:prstClr val="white"/>
                </a:solidFill>
                <a:latin typeface="Arial" panose="020B0604020202020204" pitchFamily="34" charset="0"/>
                <a:cs typeface="Arial" panose="020B0604020202020204" pitchFamily="34" charset="0"/>
              </a:rPr>
              <a:t>R</a:t>
            </a:r>
            <a:r>
              <a:rPr kumimoji="0" lang="pt-BR"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egistradas</a:t>
            </a: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em plataforma eletrônica de acesso público                   Impedem assinatura de futuras parcerias</a:t>
            </a:r>
          </a:p>
          <a:p>
            <a:pPr marL="261938" marR="0" lvl="0" indent="-261938" algn="ctr" defTabSz="4572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Retângulo de cantos arredondados 17"/>
          <p:cNvSpPr/>
          <p:nvPr/>
        </p:nvSpPr>
        <p:spPr>
          <a:xfrm>
            <a:off x="279076" y="5052955"/>
            <a:ext cx="11775038" cy="1551045"/>
          </a:xfrm>
          <a:prstGeom prst="roundRect">
            <a:avLst/>
          </a:prstGeom>
          <a:solidFill>
            <a:srgbClr val="C00000"/>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marR="0" lvl="0" indent="-261938"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Irregularidade ou omissão na PC          </a:t>
            </a: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prazo de até 45 dias       </a:t>
            </a:r>
            <a:r>
              <a:rPr kumimoji="0" lang="pt-BR" sz="2400" b="1" i="0" u="none" strike="noStrike" kern="1200" cap="none" spc="0" normalizeH="0" baseline="0" noProof="0" dirty="0">
                <a:ln>
                  <a:noFill/>
                </a:ln>
                <a:solidFill>
                  <a:srgbClr val="00349E">
                    <a:lumMod val="50000"/>
                  </a:srgbClr>
                </a:solidFill>
                <a:effectLst/>
                <a:uLnTx/>
                <a:uFillTx/>
                <a:latin typeface="Arial" panose="020B0604020202020204" pitchFamily="34" charset="0"/>
                <a:ea typeface="+mn-ea"/>
                <a:cs typeface="Arial" panose="020B0604020202020204" pitchFamily="34" charset="0"/>
              </a:rPr>
              <a:t>.</a:t>
            </a: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prorrogável no máximo por igual período       dentro do prazo que a Adm. pública possui para analisar e decidir sobre a PC</a:t>
            </a:r>
          </a:p>
        </p:txBody>
      </p:sp>
      <p:sp>
        <p:nvSpPr>
          <p:cNvPr id="22" name="Seta para a direita 14"/>
          <p:cNvSpPr/>
          <p:nvPr/>
        </p:nvSpPr>
        <p:spPr>
          <a:xfrm>
            <a:off x="3070924" y="3919619"/>
            <a:ext cx="428886" cy="206477"/>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3" name="Seta para a direita 14"/>
          <p:cNvSpPr/>
          <p:nvPr/>
        </p:nvSpPr>
        <p:spPr>
          <a:xfrm>
            <a:off x="5444010" y="5363790"/>
            <a:ext cx="428886" cy="206477"/>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4" name="Seta para a direita 14"/>
          <p:cNvSpPr/>
          <p:nvPr/>
        </p:nvSpPr>
        <p:spPr>
          <a:xfrm>
            <a:off x="9355610" y="5371047"/>
            <a:ext cx="428886" cy="206477"/>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5" name="Seta para a direita 14"/>
          <p:cNvSpPr/>
          <p:nvPr/>
        </p:nvSpPr>
        <p:spPr>
          <a:xfrm>
            <a:off x="5030353" y="5748418"/>
            <a:ext cx="428886" cy="206477"/>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3" name="Seta para a direita 14">
            <a:extLst>
              <a:ext uri="{FF2B5EF4-FFF2-40B4-BE49-F238E27FC236}">
                <a16:creationId xmlns:a16="http://schemas.microsoft.com/office/drawing/2014/main" xmlns="" id="{6CA68D5D-9C68-4B6F-8FE1-D94549461796}"/>
              </a:ext>
            </a:extLst>
          </p:cNvPr>
          <p:cNvSpPr/>
          <p:nvPr/>
        </p:nvSpPr>
        <p:spPr>
          <a:xfrm>
            <a:off x="3070924" y="4290150"/>
            <a:ext cx="428886" cy="206477"/>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09788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19" grpId="0" animBg="1"/>
      <p:bldP spid="21" grpId="0" animBg="1"/>
      <p:bldP spid="22" grpId="0" animBg="1"/>
      <p:bldP spid="23" grpId="0" animBg="1"/>
      <p:bldP spid="24" grpId="0" animBg="1"/>
      <p:bldP spid="25"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82885" y="253365"/>
            <a:ext cx="11730741" cy="523220"/>
          </a:xfrm>
          <a:prstGeom prst="rect">
            <a:avLst/>
          </a:prstGeom>
          <a:noFill/>
        </p:spPr>
        <p:txBody>
          <a:bodyPr wrap="square" rtlCol="0">
            <a:spAutoFit/>
          </a:bodyPr>
          <a:lstStyle/>
          <a:p>
            <a:pPr algn="ctr"/>
            <a:r>
              <a:rPr lang="pt-BR" sz="2800" b="1" dirty="0">
                <a:solidFill>
                  <a:srgbClr val="FFFF00"/>
                </a:solidFill>
                <a:latin typeface="Arial" panose="020B0604020202020204" pitchFamily="34" charset="0"/>
                <a:cs typeface="Arial" panose="020B0604020202020204" pitchFamily="34" charset="0"/>
              </a:rPr>
              <a:t>RESPONSABILIDADES E SANÇÕES</a:t>
            </a:r>
          </a:p>
        </p:txBody>
      </p:sp>
      <p:sp>
        <p:nvSpPr>
          <p:cNvPr id="19" name="Espaço Reservado para Número de Slide 18"/>
          <p:cNvSpPr>
            <a:spLocks noGrp="1"/>
          </p:cNvSpPr>
          <p:nvPr>
            <p:ph type="sldNum" sz="quarter" idx="12"/>
          </p:nvPr>
        </p:nvSpPr>
        <p:spPr/>
        <p:txBody>
          <a:bodyPr/>
          <a:lstStyle/>
          <a:p>
            <a:fld id="{D57F1E4F-1CFF-5643-939E-217C01CDF565}" type="slidenum">
              <a:rPr lang="en-US" smtClean="0"/>
              <a:pPr/>
              <a:t>46</a:t>
            </a:fld>
            <a:endParaRPr lang="en-US" dirty="0"/>
          </a:p>
        </p:txBody>
      </p:sp>
      <p:sp>
        <p:nvSpPr>
          <p:cNvPr id="6" name="Retângulo de cantos arredondados 17"/>
          <p:cNvSpPr/>
          <p:nvPr/>
        </p:nvSpPr>
        <p:spPr>
          <a:xfrm>
            <a:off x="264562" y="945411"/>
            <a:ext cx="11664202" cy="772553"/>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400" b="1" dirty="0">
                <a:solidFill>
                  <a:srgbClr val="FFFF00"/>
                </a:solidFill>
                <a:latin typeface="Arial" panose="020B0604020202020204" pitchFamily="34" charset="0"/>
                <a:cs typeface="Arial" panose="020B0604020202020204" pitchFamily="34" charset="0"/>
              </a:rPr>
              <a:t>Adm. Pública        </a:t>
            </a:r>
            <a:r>
              <a:rPr lang="pt-BR" sz="2400" b="1" dirty="0">
                <a:latin typeface="Arial" panose="020B0604020202020204" pitchFamily="34" charset="0"/>
                <a:cs typeface="Arial" panose="020B0604020202020204" pitchFamily="34" charset="0"/>
              </a:rPr>
              <a:t>aplicar às OSC sanções, </a:t>
            </a:r>
            <a:r>
              <a:rPr lang="pt-BR" sz="2400" b="1" dirty="0">
                <a:solidFill>
                  <a:srgbClr val="FFFF00"/>
                </a:solidFill>
                <a:latin typeface="Arial" panose="020B0604020202020204" pitchFamily="34" charset="0"/>
                <a:cs typeface="Arial" panose="020B0604020202020204" pitchFamily="34" charset="0"/>
              </a:rPr>
              <a:t>garantida a prévia defesa:</a:t>
            </a:r>
          </a:p>
        </p:txBody>
      </p:sp>
      <p:sp>
        <p:nvSpPr>
          <p:cNvPr id="8" name="Seta para a direita 6"/>
          <p:cNvSpPr/>
          <p:nvPr/>
        </p:nvSpPr>
        <p:spPr>
          <a:xfrm>
            <a:off x="3155323" y="1238722"/>
            <a:ext cx="428886" cy="206477"/>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dirty="0"/>
          </a:p>
        </p:txBody>
      </p:sp>
      <p:sp>
        <p:nvSpPr>
          <p:cNvPr id="10" name="Retângulo de cantos arredondados 17"/>
          <p:cNvSpPr/>
          <p:nvPr/>
        </p:nvSpPr>
        <p:spPr>
          <a:xfrm>
            <a:off x="278415" y="2026065"/>
            <a:ext cx="5152566" cy="841825"/>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400" b="1" dirty="0">
                <a:solidFill>
                  <a:srgbClr val="FFFF00"/>
                </a:solidFill>
                <a:latin typeface="Arial" panose="020B0604020202020204" pitchFamily="34" charset="0"/>
                <a:cs typeface="Arial" panose="020B0604020202020204" pitchFamily="34" charset="0"/>
              </a:rPr>
              <a:t>Advertência</a:t>
            </a:r>
            <a:endParaRPr lang="pt-BR" sz="2400" b="1" dirty="0">
              <a:latin typeface="Arial" panose="020B0604020202020204" pitchFamily="34" charset="0"/>
              <a:cs typeface="Arial" panose="020B0604020202020204" pitchFamily="34" charset="0"/>
            </a:endParaRPr>
          </a:p>
        </p:txBody>
      </p:sp>
      <p:sp>
        <p:nvSpPr>
          <p:cNvPr id="11" name="Retângulo de cantos arredondados 17"/>
          <p:cNvSpPr/>
          <p:nvPr/>
        </p:nvSpPr>
        <p:spPr>
          <a:xfrm>
            <a:off x="180110" y="3131127"/>
            <a:ext cx="5264726" cy="3117273"/>
          </a:xfrm>
          <a:prstGeom prst="roundRect">
            <a:avLst/>
          </a:prstGeom>
          <a:solidFill>
            <a:srgbClr val="FF0000"/>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400" b="1" dirty="0">
                <a:solidFill>
                  <a:srgbClr val="FFFF00"/>
                </a:solidFill>
                <a:latin typeface="Arial" panose="020B0604020202020204" pitchFamily="34" charset="0"/>
                <a:cs typeface="Arial" panose="020B0604020202020204" pitchFamily="34" charset="0"/>
              </a:rPr>
              <a:t>Suspensão temporária </a:t>
            </a:r>
          </a:p>
          <a:p>
            <a:pPr algn="ctr">
              <a:spcAft>
                <a:spcPts val="1200"/>
              </a:spcAft>
            </a:pPr>
            <a:r>
              <a:rPr lang="pt-BR" sz="2200" b="1" dirty="0">
                <a:latin typeface="Arial" panose="020B0604020202020204" pitchFamily="34" charset="0"/>
                <a:cs typeface="Arial" panose="020B0604020202020204" pitchFamily="34" charset="0"/>
              </a:rPr>
              <a:t>da participação em chamamento público e impedimento de celebrar parcerias           </a:t>
            </a:r>
            <a:r>
              <a:rPr lang="pt-BR" sz="2200" b="1" dirty="0">
                <a:solidFill>
                  <a:srgbClr val="FFFF00"/>
                </a:solidFill>
                <a:latin typeface="Arial" panose="020B0604020202020204" pitchFamily="34" charset="0"/>
                <a:cs typeface="Arial" panose="020B0604020202020204" pitchFamily="34" charset="0"/>
              </a:rPr>
              <a:t>prazo não superior a 2 anos (</a:t>
            </a:r>
            <a:r>
              <a:rPr lang="pt-BR" sz="2200" b="1" u="sng" dirty="0">
                <a:solidFill>
                  <a:srgbClr val="FFFF00"/>
                </a:solidFill>
                <a:latin typeface="Arial" panose="020B0604020202020204" pitchFamily="34" charset="0"/>
                <a:cs typeface="Arial" panose="020B0604020202020204" pitchFamily="34" charset="0"/>
              </a:rPr>
              <a:t>esfera da Adm. Pública celebrante</a:t>
            </a:r>
            <a:r>
              <a:rPr lang="pt-BR" sz="2200" b="1" dirty="0">
                <a:solidFill>
                  <a:srgbClr val="FFFF00"/>
                </a:solidFill>
                <a:latin typeface="Arial" panose="020B0604020202020204" pitchFamily="34" charset="0"/>
                <a:cs typeface="Arial" panose="020B0604020202020204" pitchFamily="34" charset="0"/>
              </a:rPr>
              <a:t>)</a:t>
            </a:r>
            <a:endParaRPr lang="pt-BR" sz="2200" b="1" dirty="0">
              <a:latin typeface="Arial" panose="020B0604020202020204" pitchFamily="34" charset="0"/>
              <a:cs typeface="Arial" panose="020B0604020202020204" pitchFamily="34" charset="0"/>
            </a:endParaRPr>
          </a:p>
        </p:txBody>
      </p:sp>
      <p:sp>
        <p:nvSpPr>
          <p:cNvPr id="13" name="Retângulo de cantos arredondados 17"/>
          <p:cNvSpPr/>
          <p:nvPr/>
        </p:nvSpPr>
        <p:spPr>
          <a:xfrm>
            <a:off x="5735782" y="2081483"/>
            <a:ext cx="6276109" cy="4305462"/>
          </a:xfrm>
          <a:prstGeom prst="roundRect">
            <a:avLst/>
          </a:prstGeom>
          <a:solidFill>
            <a:srgbClr val="FF0000"/>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b="1" dirty="0">
              <a:solidFill>
                <a:srgbClr val="FFFF00"/>
              </a:solidFill>
              <a:latin typeface="Arial" panose="020B0604020202020204" pitchFamily="34" charset="0"/>
              <a:cs typeface="Arial" panose="020B0604020202020204" pitchFamily="34" charset="0"/>
            </a:endParaRPr>
          </a:p>
          <a:p>
            <a:pPr algn="ctr">
              <a:spcAft>
                <a:spcPts val="1200"/>
              </a:spcAft>
            </a:pPr>
            <a:r>
              <a:rPr lang="pt-BR" sz="2400" b="1" dirty="0">
                <a:solidFill>
                  <a:srgbClr val="FFFF00"/>
                </a:solidFill>
                <a:latin typeface="Arial" panose="020B0604020202020204" pitchFamily="34" charset="0"/>
                <a:cs typeface="Arial" panose="020B0604020202020204" pitchFamily="34" charset="0"/>
              </a:rPr>
              <a:t>Declaração de inidoneidade</a:t>
            </a:r>
            <a:r>
              <a:rPr lang="pt-BR" sz="2400" b="1" dirty="0">
                <a:latin typeface="Arial" panose="020B0604020202020204" pitchFamily="34" charset="0"/>
                <a:cs typeface="Arial" panose="020B0604020202020204" pitchFamily="34" charset="0"/>
              </a:rPr>
              <a:t> </a:t>
            </a:r>
          </a:p>
          <a:p>
            <a:pPr algn="ctr">
              <a:spcAft>
                <a:spcPts val="1200"/>
              </a:spcAft>
            </a:pPr>
            <a:r>
              <a:rPr lang="pt-BR" sz="2200" b="1" dirty="0">
                <a:latin typeface="Arial" panose="020B0604020202020204" pitchFamily="34" charset="0"/>
                <a:cs typeface="Arial" panose="020B0604020202020204" pitchFamily="34" charset="0"/>
              </a:rPr>
              <a:t>para participar em chamamento público ou celebrar parcerias </a:t>
            </a:r>
            <a:r>
              <a:rPr lang="pt-BR" sz="2200" b="1" dirty="0">
                <a:solidFill>
                  <a:srgbClr val="FFFF00"/>
                </a:solidFill>
                <a:latin typeface="Arial" panose="020B0604020202020204" pitchFamily="34" charset="0"/>
                <a:cs typeface="Arial" panose="020B0604020202020204" pitchFamily="34" charset="0"/>
              </a:rPr>
              <a:t>em todas as esferas</a:t>
            </a:r>
            <a:r>
              <a:rPr lang="pt-BR" sz="2200" b="1" dirty="0">
                <a:latin typeface="Arial" panose="020B0604020202020204" pitchFamily="34" charset="0"/>
                <a:cs typeface="Arial" panose="020B0604020202020204" pitchFamily="34" charset="0"/>
              </a:rPr>
              <a:t>, até que seja promovida a reabilitação perante a própria autoridade que aplicou a penalidade, que será concedida sempre que a OSC ressarcir a administração pública pelos prejuízos resultantes e após decorrido o prazo da sanção aplicada</a:t>
            </a:r>
            <a:r>
              <a:rPr lang="pt-BR" sz="2400" b="1" dirty="0">
                <a:latin typeface="Arial" panose="020B0604020202020204" pitchFamily="34" charset="0"/>
                <a:cs typeface="Arial" panose="020B0604020202020204" pitchFamily="34" charset="0"/>
              </a:rPr>
              <a:t>.</a:t>
            </a:r>
            <a:endParaRPr lang="pt-BR" sz="2400" dirty="0">
              <a:latin typeface="Arial" panose="020B0604020202020204" pitchFamily="34" charset="0"/>
              <a:cs typeface="Arial" panose="020B0604020202020204" pitchFamily="34" charset="0"/>
            </a:endParaRPr>
          </a:p>
        </p:txBody>
      </p:sp>
      <p:sp>
        <p:nvSpPr>
          <p:cNvPr id="14" name="Seta para a direita 11"/>
          <p:cNvSpPr/>
          <p:nvPr/>
        </p:nvSpPr>
        <p:spPr>
          <a:xfrm>
            <a:off x="1925089" y="4848183"/>
            <a:ext cx="428886" cy="206477"/>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dirty="0"/>
          </a:p>
        </p:txBody>
      </p:sp>
    </p:spTree>
    <p:extLst>
      <p:ext uri="{BB962C8B-B14F-4D97-AF65-F5344CB8AC3E}">
        <p14:creationId xmlns:p14="http://schemas.microsoft.com/office/powerpoint/2010/main" val="687482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 name="CaixaDeTexto 2"/>
          <p:cNvSpPr txBox="1"/>
          <p:nvPr/>
        </p:nvSpPr>
        <p:spPr>
          <a:xfrm>
            <a:off x="195806" y="131147"/>
            <a:ext cx="701563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all"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Fluxo a ser obedecido pelas OSC</a:t>
            </a:r>
          </a:p>
        </p:txBody>
      </p:sp>
      <p:sp>
        <p:nvSpPr>
          <p:cNvPr id="4" name="Fluxograma: Processo alternativo 3"/>
          <p:cNvSpPr/>
          <p:nvPr/>
        </p:nvSpPr>
        <p:spPr>
          <a:xfrm>
            <a:off x="653143" y="1190171"/>
            <a:ext cx="2888343" cy="1538515"/>
          </a:xfrm>
          <a:prstGeom prst="flowChartAlternateProcess">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entury Gothic"/>
                <a:ea typeface="+mn-ea"/>
                <a:cs typeface="+mn-cs"/>
              </a:rPr>
              <a:t>Planejamento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1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457200" rtl="0" eaLnBrk="1" fontAlgn="auto" latinLnBrk="0" hangingPunct="1">
              <a:lnSpc>
                <a:spcPct val="100000"/>
              </a:lnSpc>
              <a:spcBef>
                <a:spcPts val="0"/>
              </a:spcBef>
              <a:spcAft>
                <a:spcPts val="0"/>
              </a:spcAft>
              <a:buClrTx/>
              <a:buSzTx/>
              <a:buFont typeface="Arial" pitchFamily="34" charset="0"/>
              <a:buChar char="•"/>
              <a:tabLst/>
              <a:defRPr/>
            </a:pPr>
            <a:r>
              <a:rPr kumimoji="0" lang="pt-BR" sz="1800" b="1" i="0" u="none" strike="noStrike" kern="1200" cap="none" spc="0" normalizeH="0" baseline="0" noProof="0" dirty="0">
                <a:ln>
                  <a:noFill/>
                </a:ln>
                <a:solidFill>
                  <a:prstClr val="black"/>
                </a:solidFill>
                <a:effectLst/>
                <a:uLnTx/>
                <a:uFillTx/>
                <a:latin typeface="Century Gothic"/>
                <a:ea typeface="+mn-ea"/>
                <a:cs typeface="+mn-cs"/>
              </a:rPr>
              <a:t>Revisão do Estatuto</a:t>
            </a:r>
          </a:p>
          <a:p>
            <a:pPr marL="0" marR="0" lvl="0" indent="0" algn="ctr" defTabSz="457200" rtl="0" eaLnBrk="1" fontAlgn="auto" latinLnBrk="0" hangingPunct="1">
              <a:lnSpc>
                <a:spcPct val="100000"/>
              </a:lnSpc>
              <a:spcBef>
                <a:spcPts val="0"/>
              </a:spcBef>
              <a:spcAft>
                <a:spcPts val="0"/>
              </a:spcAft>
              <a:buClrTx/>
              <a:buSzTx/>
              <a:buFont typeface="Arial" pitchFamily="34" charset="0"/>
              <a:buChar char="•"/>
              <a:tabLst/>
              <a:defRPr/>
            </a:pPr>
            <a:r>
              <a:rPr kumimoji="0" lang="pt-BR" sz="1800" b="1" i="0" u="none" strike="noStrike" kern="1200" cap="none" spc="0" normalizeH="0" baseline="0" noProof="0" dirty="0">
                <a:ln>
                  <a:noFill/>
                </a:ln>
                <a:solidFill>
                  <a:prstClr val="black"/>
                </a:solidFill>
                <a:effectLst/>
                <a:uLnTx/>
                <a:uFillTx/>
                <a:latin typeface="Century Gothic"/>
                <a:ea typeface="+mn-ea"/>
                <a:cs typeface="+mn-cs"/>
              </a:rPr>
              <a:t>Organização de Documentos</a:t>
            </a:r>
          </a:p>
        </p:txBody>
      </p:sp>
      <p:sp>
        <p:nvSpPr>
          <p:cNvPr id="5" name="Fluxograma: Processo alternativo 4"/>
          <p:cNvSpPr/>
          <p:nvPr/>
        </p:nvSpPr>
        <p:spPr>
          <a:xfrm>
            <a:off x="4376057" y="1240971"/>
            <a:ext cx="2888343" cy="1538515"/>
          </a:xfrm>
          <a:prstGeom prst="flowChartAlternateProcess">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entury Gothic"/>
                <a:ea typeface="+mn-ea"/>
                <a:cs typeface="+mn-cs"/>
              </a:rPr>
              <a:t>Elaboração de Propostas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457200" rtl="0" eaLnBrk="1" fontAlgn="auto" latinLnBrk="0" hangingPunct="1">
              <a:lnSpc>
                <a:spcPct val="100000"/>
              </a:lnSpc>
              <a:spcBef>
                <a:spcPts val="0"/>
              </a:spcBef>
              <a:spcAft>
                <a:spcPts val="0"/>
              </a:spcAft>
              <a:buClrTx/>
              <a:buSzTx/>
              <a:buFont typeface="Arial" pitchFamily="34" charset="0"/>
              <a:buChar char="•"/>
              <a:tabLst/>
              <a:defRPr/>
            </a:pPr>
            <a:r>
              <a:rPr kumimoji="0" lang="pt-BR" sz="1800" b="1" i="0" u="none" strike="noStrike" kern="1200" cap="none" spc="0" normalizeH="0" baseline="0" noProof="0" dirty="0">
                <a:ln>
                  <a:noFill/>
                </a:ln>
                <a:solidFill>
                  <a:prstClr val="black"/>
                </a:solidFill>
                <a:effectLst/>
                <a:uLnTx/>
                <a:uFillTx/>
                <a:latin typeface="Century Gothic"/>
                <a:ea typeface="+mn-ea"/>
                <a:cs typeface="+mn-cs"/>
              </a:rPr>
              <a:t>Projetos / Atividades Metas / Plano de Trabalho</a:t>
            </a:r>
          </a:p>
        </p:txBody>
      </p:sp>
      <p:sp>
        <p:nvSpPr>
          <p:cNvPr id="6" name="Fluxograma: Processo alternativo 5"/>
          <p:cNvSpPr/>
          <p:nvPr/>
        </p:nvSpPr>
        <p:spPr>
          <a:xfrm>
            <a:off x="8178801" y="1211942"/>
            <a:ext cx="2888343" cy="1538515"/>
          </a:xfrm>
          <a:prstGeom prst="flowChartAlternateProcess">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entury Gothic"/>
                <a:ea typeface="+mn-ea"/>
                <a:cs typeface="+mn-cs"/>
              </a:rPr>
              <a:t>Seleção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457200" rtl="0" eaLnBrk="1" fontAlgn="auto" latinLnBrk="0" hangingPunct="1">
              <a:lnSpc>
                <a:spcPct val="100000"/>
              </a:lnSpc>
              <a:spcBef>
                <a:spcPts val="0"/>
              </a:spcBef>
              <a:spcAft>
                <a:spcPts val="0"/>
              </a:spcAft>
              <a:buClrTx/>
              <a:buSzTx/>
              <a:buFont typeface="Arial" pitchFamily="34" charset="0"/>
              <a:buChar char="•"/>
              <a:tabLst/>
              <a:defRPr/>
            </a:pPr>
            <a:r>
              <a:rPr kumimoji="0" lang="pt-BR" sz="1800" b="1" i="0" u="none" strike="noStrike" kern="1200" cap="none" spc="0" normalizeH="0" baseline="0" noProof="0" dirty="0">
                <a:ln>
                  <a:noFill/>
                </a:ln>
                <a:solidFill>
                  <a:prstClr val="black"/>
                </a:solidFill>
                <a:effectLst/>
                <a:uLnTx/>
                <a:uFillTx/>
                <a:latin typeface="Century Gothic"/>
                <a:ea typeface="+mn-ea"/>
                <a:cs typeface="+mn-cs"/>
              </a:rPr>
              <a:t>Requisitos</a:t>
            </a:r>
          </a:p>
          <a:p>
            <a:pPr marL="0" marR="0" lvl="0" indent="0" algn="ctr" defTabSz="457200" rtl="0" eaLnBrk="1" fontAlgn="auto" latinLnBrk="0" hangingPunct="1">
              <a:lnSpc>
                <a:spcPct val="100000"/>
              </a:lnSpc>
              <a:spcBef>
                <a:spcPts val="0"/>
              </a:spcBef>
              <a:spcAft>
                <a:spcPts val="0"/>
              </a:spcAft>
              <a:buClrTx/>
              <a:buSzTx/>
              <a:buFont typeface="Arial" pitchFamily="34" charset="0"/>
              <a:buChar char="•"/>
              <a:tabLst/>
              <a:defRPr/>
            </a:pPr>
            <a:r>
              <a:rPr kumimoji="0" lang="pt-BR" sz="1800" b="1" i="0" u="none" strike="noStrike" kern="1200" cap="none" spc="0" normalizeH="0" baseline="0" noProof="0" dirty="0">
                <a:ln>
                  <a:noFill/>
                </a:ln>
                <a:solidFill>
                  <a:prstClr val="black"/>
                </a:solidFill>
                <a:effectLst/>
                <a:uLnTx/>
                <a:uFillTx/>
                <a:latin typeface="Century Gothic"/>
                <a:ea typeface="+mn-ea"/>
                <a:cs typeface="+mn-cs"/>
              </a:rPr>
              <a:t>Certidões</a:t>
            </a:r>
          </a:p>
          <a:p>
            <a:pPr marL="0" marR="0" lvl="0" indent="0" algn="ctr" defTabSz="457200" rtl="0" eaLnBrk="1" fontAlgn="auto" latinLnBrk="0" hangingPunct="1">
              <a:lnSpc>
                <a:spcPct val="100000"/>
              </a:lnSpc>
              <a:spcBef>
                <a:spcPts val="0"/>
              </a:spcBef>
              <a:spcAft>
                <a:spcPts val="0"/>
              </a:spcAft>
              <a:buClrTx/>
              <a:buSzTx/>
              <a:buFont typeface="Arial" pitchFamily="34" charset="0"/>
              <a:buChar char="•"/>
              <a:tabLst/>
              <a:defRPr/>
            </a:pPr>
            <a:r>
              <a:rPr kumimoji="0" lang="pt-BR" sz="1800" b="1" i="0" u="none" strike="noStrike" kern="1200" cap="none" spc="0" normalizeH="0" baseline="0" noProof="0" dirty="0">
                <a:ln>
                  <a:noFill/>
                </a:ln>
                <a:solidFill>
                  <a:prstClr val="black"/>
                </a:solidFill>
                <a:effectLst/>
                <a:uLnTx/>
                <a:uFillTx/>
                <a:latin typeface="Century Gothic"/>
                <a:ea typeface="+mn-ea"/>
                <a:cs typeface="+mn-cs"/>
              </a:rPr>
              <a:t>Capacidade Técnica e Operacional</a:t>
            </a:r>
          </a:p>
        </p:txBody>
      </p:sp>
      <p:sp>
        <p:nvSpPr>
          <p:cNvPr id="7" name="Fluxograma: Processo alternativo 6"/>
          <p:cNvSpPr/>
          <p:nvPr/>
        </p:nvSpPr>
        <p:spPr>
          <a:xfrm>
            <a:off x="8251372" y="3708399"/>
            <a:ext cx="2888343" cy="1538515"/>
          </a:xfrm>
          <a:prstGeom prst="flowChartAlternateProcess">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entury Gothic"/>
                <a:ea typeface="+mn-ea"/>
                <a:cs typeface="+mn-cs"/>
              </a:rPr>
              <a:t>Celebração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1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457200" rtl="0" eaLnBrk="1" fontAlgn="auto" latinLnBrk="0" hangingPunct="1">
              <a:lnSpc>
                <a:spcPct val="100000"/>
              </a:lnSpc>
              <a:spcBef>
                <a:spcPts val="0"/>
              </a:spcBef>
              <a:spcAft>
                <a:spcPts val="0"/>
              </a:spcAft>
              <a:buClrTx/>
              <a:buSzTx/>
              <a:buFont typeface="Arial" pitchFamily="34" charset="0"/>
              <a:buChar char="•"/>
              <a:tabLst/>
              <a:defRPr/>
            </a:pPr>
            <a:r>
              <a:rPr kumimoji="0" lang="pt-BR" sz="1800" b="1" i="0" u="none" strike="noStrike" kern="1200" cap="none" spc="0" normalizeH="0" baseline="0" noProof="0" dirty="0">
                <a:ln>
                  <a:noFill/>
                </a:ln>
                <a:solidFill>
                  <a:prstClr val="black"/>
                </a:solidFill>
                <a:effectLst/>
                <a:uLnTx/>
                <a:uFillTx/>
                <a:latin typeface="Century Gothic"/>
                <a:ea typeface="+mn-ea"/>
                <a:cs typeface="+mn-cs"/>
              </a:rPr>
              <a:t>Instrumentos de Parcerias</a:t>
            </a:r>
          </a:p>
          <a:p>
            <a:pPr marL="0" marR="0" lvl="0" indent="0" algn="ctr" defTabSz="457200" rtl="0" eaLnBrk="1" fontAlgn="auto" latinLnBrk="0" hangingPunct="1">
              <a:lnSpc>
                <a:spcPct val="100000"/>
              </a:lnSpc>
              <a:spcBef>
                <a:spcPts val="0"/>
              </a:spcBef>
              <a:spcAft>
                <a:spcPts val="0"/>
              </a:spcAft>
              <a:buClrTx/>
              <a:buSzTx/>
              <a:buFont typeface="Arial" pitchFamily="34" charset="0"/>
              <a:buChar char="•"/>
              <a:tabLst/>
              <a:defRPr/>
            </a:pPr>
            <a:r>
              <a:rPr kumimoji="0" lang="pt-BR" sz="1800" b="1" i="0" u="none" strike="noStrike" kern="1200" cap="none" spc="0" normalizeH="0" baseline="0" noProof="0" dirty="0">
                <a:ln>
                  <a:noFill/>
                </a:ln>
                <a:solidFill>
                  <a:prstClr val="black"/>
                </a:solidFill>
                <a:effectLst/>
                <a:uLnTx/>
                <a:uFillTx/>
                <a:latin typeface="Century Gothic"/>
                <a:ea typeface="+mn-ea"/>
                <a:cs typeface="+mn-cs"/>
              </a:rPr>
              <a:t>Exigências</a:t>
            </a:r>
          </a:p>
        </p:txBody>
      </p:sp>
      <p:sp>
        <p:nvSpPr>
          <p:cNvPr id="8" name="Fluxograma: Processo alternativo 7"/>
          <p:cNvSpPr/>
          <p:nvPr/>
        </p:nvSpPr>
        <p:spPr>
          <a:xfrm>
            <a:off x="4390572" y="3650343"/>
            <a:ext cx="2888343" cy="1538515"/>
          </a:xfrm>
          <a:prstGeom prst="flowChartAlternateProcess">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entury Gothic"/>
                <a:ea typeface="+mn-ea"/>
                <a:cs typeface="+mn-cs"/>
              </a:rPr>
              <a:t>Execução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1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457200" rtl="0" eaLnBrk="1" fontAlgn="auto" latinLnBrk="0" hangingPunct="1">
              <a:lnSpc>
                <a:spcPct val="100000"/>
              </a:lnSpc>
              <a:spcBef>
                <a:spcPts val="0"/>
              </a:spcBef>
              <a:spcAft>
                <a:spcPts val="0"/>
              </a:spcAft>
              <a:buClrTx/>
              <a:buSzTx/>
              <a:buFont typeface="Arial" pitchFamily="34" charset="0"/>
              <a:buChar char="•"/>
              <a:tabLst/>
              <a:defRPr/>
            </a:pPr>
            <a:r>
              <a:rPr kumimoji="0" lang="pt-BR" sz="1800" b="1" i="0" u="none" strike="noStrike" kern="1200" cap="none" spc="0" normalizeH="0" baseline="0" noProof="0" dirty="0">
                <a:ln>
                  <a:noFill/>
                </a:ln>
                <a:solidFill>
                  <a:prstClr val="black"/>
                </a:solidFill>
                <a:effectLst/>
                <a:uLnTx/>
                <a:uFillTx/>
                <a:latin typeface="Century Gothic"/>
                <a:ea typeface="+mn-ea"/>
                <a:cs typeface="+mn-cs"/>
              </a:rPr>
              <a:t>Foco no Resultado</a:t>
            </a:r>
          </a:p>
          <a:p>
            <a:pPr marL="0" marR="0" lvl="0" indent="0" algn="ctr" defTabSz="457200" rtl="0" eaLnBrk="1" fontAlgn="auto" latinLnBrk="0" hangingPunct="1">
              <a:lnSpc>
                <a:spcPct val="100000"/>
              </a:lnSpc>
              <a:spcBef>
                <a:spcPts val="0"/>
              </a:spcBef>
              <a:spcAft>
                <a:spcPts val="0"/>
              </a:spcAft>
              <a:buClrTx/>
              <a:buSzTx/>
              <a:buFont typeface="Arial" pitchFamily="34" charset="0"/>
              <a:buChar char="•"/>
              <a:tabLst/>
              <a:defRPr/>
            </a:pPr>
            <a:r>
              <a:rPr kumimoji="0" lang="pt-BR" sz="1800" b="1" i="0" u="none" strike="noStrike" kern="1200" cap="none" spc="0" normalizeH="0" baseline="0" noProof="0" dirty="0">
                <a:ln>
                  <a:noFill/>
                </a:ln>
                <a:solidFill>
                  <a:prstClr val="black"/>
                </a:solidFill>
                <a:effectLst/>
                <a:uLnTx/>
                <a:uFillTx/>
                <a:latin typeface="Century Gothic"/>
                <a:ea typeface="+mn-ea"/>
                <a:cs typeface="+mn-cs"/>
              </a:rPr>
              <a:t>Gestão Financeira</a:t>
            </a:r>
          </a:p>
          <a:p>
            <a:pPr marL="0" marR="0" lvl="0" indent="0" algn="ctr" defTabSz="457200" rtl="0" eaLnBrk="1" fontAlgn="auto" latinLnBrk="0" hangingPunct="1">
              <a:lnSpc>
                <a:spcPct val="100000"/>
              </a:lnSpc>
              <a:spcBef>
                <a:spcPts val="0"/>
              </a:spcBef>
              <a:spcAft>
                <a:spcPts val="0"/>
              </a:spcAft>
              <a:buClrTx/>
              <a:buSzTx/>
              <a:buFont typeface="Arial" pitchFamily="34" charset="0"/>
              <a:buChar char="•"/>
              <a:tabLst/>
              <a:defRPr/>
            </a:pPr>
            <a:r>
              <a:rPr kumimoji="0" lang="pt-BR" sz="1800" b="1" i="0" u="none" strike="noStrike" kern="1200" cap="none" spc="0" normalizeH="0" baseline="0" noProof="0" dirty="0">
                <a:ln>
                  <a:noFill/>
                </a:ln>
                <a:solidFill>
                  <a:prstClr val="black"/>
                </a:solidFill>
                <a:effectLst/>
                <a:uLnTx/>
                <a:uFillTx/>
                <a:latin typeface="Century Gothic"/>
                <a:ea typeface="+mn-ea"/>
                <a:cs typeface="+mn-cs"/>
              </a:rPr>
              <a:t>Despesas x Metas</a:t>
            </a:r>
          </a:p>
        </p:txBody>
      </p:sp>
      <p:sp>
        <p:nvSpPr>
          <p:cNvPr id="9" name="Fluxograma: Processo alternativo 8"/>
          <p:cNvSpPr/>
          <p:nvPr/>
        </p:nvSpPr>
        <p:spPr>
          <a:xfrm>
            <a:off x="689429" y="3563257"/>
            <a:ext cx="2888343" cy="1538515"/>
          </a:xfrm>
          <a:prstGeom prst="flowChartAlternateProcess">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entury Gothic"/>
                <a:ea typeface="+mn-ea"/>
                <a:cs typeface="+mn-cs"/>
              </a:rPr>
              <a:t>Apresentação de PC</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457200" rtl="0" eaLnBrk="1" fontAlgn="auto" latinLnBrk="0" hangingPunct="1">
              <a:lnSpc>
                <a:spcPct val="100000"/>
              </a:lnSpc>
              <a:spcBef>
                <a:spcPts val="0"/>
              </a:spcBef>
              <a:spcAft>
                <a:spcPts val="0"/>
              </a:spcAft>
              <a:buClrTx/>
              <a:buSzTx/>
              <a:buFont typeface="Arial" pitchFamily="34" charset="0"/>
              <a:buChar char="•"/>
              <a:tabLst/>
              <a:defRPr/>
            </a:pPr>
            <a:r>
              <a:rPr kumimoji="0" lang="pt-BR" sz="1800" b="1" i="0" u="none" strike="noStrike" kern="1200" cap="none" spc="0" normalizeH="0" baseline="0" noProof="0" dirty="0">
                <a:ln>
                  <a:noFill/>
                </a:ln>
                <a:solidFill>
                  <a:prstClr val="black"/>
                </a:solidFill>
                <a:effectLst/>
                <a:uLnTx/>
                <a:uFillTx/>
                <a:latin typeface="Century Gothic"/>
                <a:ea typeface="+mn-ea"/>
                <a:cs typeface="+mn-cs"/>
              </a:rPr>
              <a:t>Elaboração</a:t>
            </a:r>
          </a:p>
          <a:p>
            <a:pPr marL="0" marR="0" lvl="0" indent="0" algn="ctr" defTabSz="457200" rtl="0" eaLnBrk="1" fontAlgn="auto" latinLnBrk="0" hangingPunct="1">
              <a:lnSpc>
                <a:spcPct val="100000"/>
              </a:lnSpc>
              <a:spcBef>
                <a:spcPts val="0"/>
              </a:spcBef>
              <a:spcAft>
                <a:spcPts val="0"/>
              </a:spcAft>
              <a:buClrTx/>
              <a:buSzTx/>
              <a:buFont typeface="Arial" pitchFamily="34" charset="0"/>
              <a:buChar char="•"/>
              <a:tabLst/>
              <a:defRPr/>
            </a:pPr>
            <a:r>
              <a:rPr kumimoji="0" lang="pt-BR" sz="1800" b="1" i="0" u="none" strike="noStrike" kern="1200" cap="none" spc="0" normalizeH="0" baseline="0" noProof="0" dirty="0">
                <a:ln>
                  <a:noFill/>
                </a:ln>
                <a:solidFill>
                  <a:prstClr val="black"/>
                </a:solidFill>
                <a:effectLst/>
                <a:uLnTx/>
                <a:uFillTx/>
                <a:latin typeface="Century Gothic"/>
                <a:ea typeface="+mn-ea"/>
                <a:cs typeface="+mn-cs"/>
              </a:rPr>
              <a:t>Cumprimento de Prazos</a:t>
            </a:r>
          </a:p>
        </p:txBody>
      </p:sp>
      <p:sp>
        <p:nvSpPr>
          <p:cNvPr id="10" name="Seta para a direita 9"/>
          <p:cNvSpPr/>
          <p:nvPr/>
        </p:nvSpPr>
        <p:spPr>
          <a:xfrm>
            <a:off x="3643086" y="1654629"/>
            <a:ext cx="638629" cy="595085"/>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1" name="Seta para a direita 10"/>
          <p:cNvSpPr/>
          <p:nvPr/>
        </p:nvSpPr>
        <p:spPr>
          <a:xfrm>
            <a:off x="7366000" y="1676400"/>
            <a:ext cx="638629" cy="595085"/>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2" name="Seta para a direita 11"/>
          <p:cNvSpPr/>
          <p:nvPr/>
        </p:nvSpPr>
        <p:spPr>
          <a:xfrm rot="10800000">
            <a:off x="3664858" y="4056743"/>
            <a:ext cx="638629" cy="595085"/>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3" name="Seta para a direita 12"/>
          <p:cNvSpPr/>
          <p:nvPr/>
        </p:nvSpPr>
        <p:spPr>
          <a:xfrm rot="10800000">
            <a:off x="7373258" y="4107543"/>
            <a:ext cx="638629" cy="595085"/>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4" name="Seta para a direita 13"/>
          <p:cNvSpPr/>
          <p:nvPr/>
        </p:nvSpPr>
        <p:spPr>
          <a:xfrm rot="5400000">
            <a:off x="9245601" y="2931886"/>
            <a:ext cx="638629" cy="595085"/>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81531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D57F1E4F-1CFF-5643-939E-217C01CDF565}" type="slidenum">
              <a:rPr lang="en-US" smtClean="0"/>
              <a:pPr/>
              <a:t>48</a:t>
            </a:fld>
            <a:endParaRPr lang="en-US" dirty="0"/>
          </a:p>
        </p:txBody>
      </p:sp>
      <p:sp>
        <p:nvSpPr>
          <p:cNvPr id="3" name="CaixaDeTexto 2"/>
          <p:cNvSpPr txBox="1"/>
          <p:nvPr/>
        </p:nvSpPr>
        <p:spPr>
          <a:xfrm>
            <a:off x="195806" y="131147"/>
            <a:ext cx="10722359" cy="523220"/>
          </a:xfrm>
          <a:prstGeom prst="rect">
            <a:avLst/>
          </a:prstGeom>
          <a:noFill/>
        </p:spPr>
        <p:txBody>
          <a:bodyPr wrap="none" rtlCol="0">
            <a:spAutoFit/>
          </a:bodyPr>
          <a:lstStyle/>
          <a:p>
            <a:r>
              <a:rPr lang="pt-BR" sz="2800" b="1" cap="all" dirty="0">
                <a:solidFill>
                  <a:srgbClr val="FFFF00"/>
                </a:solidFill>
                <a:latin typeface="Arial" panose="020B0604020202020204" pitchFamily="34" charset="0"/>
                <a:cs typeface="Arial" panose="020B0604020202020204" pitchFamily="34" charset="0"/>
              </a:rPr>
              <a:t>Fluxo a ser obedecido pela Administração Pública</a:t>
            </a:r>
          </a:p>
        </p:txBody>
      </p:sp>
      <p:sp>
        <p:nvSpPr>
          <p:cNvPr id="4" name="Fluxograma: Processo alternativo 3"/>
          <p:cNvSpPr/>
          <p:nvPr/>
        </p:nvSpPr>
        <p:spPr>
          <a:xfrm>
            <a:off x="653143" y="1190171"/>
            <a:ext cx="2888343" cy="1538515"/>
          </a:xfrm>
          <a:prstGeom prst="flowChartAlternateProcess">
            <a:avLst/>
          </a:prstGeom>
          <a:solidFill>
            <a:srgbClr val="FFFF99"/>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pt-BR" sz="2400" b="1" dirty="0">
                <a:solidFill>
                  <a:schemeClr val="bg1"/>
                </a:solidFill>
              </a:rPr>
              <a:t>Planejamento</a:t>
            </a:r>
          </a:p>
          <a:p>
            <a:pPr algn="ctr"/>
            <a:endParaRPr lang="pt-BR" sz="1100" b="1" dirty="0">
              <a:solidFill>
                <a:schemeClr val="bg1"/>
              </a:solidFill>
            </a:endParaRPr>
          </a:p>
          <a:p>
            <a:pPr algn="ctr">
              <a:buFont typeface="Arial" pitchFamily="34" charset="0"/>
              <a:buChar char="•"/>
            </a:pPr>
            <a:r>
              <a:rPr lang="pt-BR" b="1" dirty="0">
                <a:solidFill>
                  <a:schemeClr val="bg1"/>
                </a:solidFill>
              </a:rPr>
              <a:t>Capacitação</a:t>
            </a:r>
          </a:p>
          <a:p>
            <a:pPr algn="ctr">
              <a:buFont typeface="Arial" pitchFamily="34" charset="0"/>
              <a:buChar char="•"/>
            </a:pPr>
            <a:r>
              <a:rPr lang="pt-BR" b="1" dirty="0">
                <a:solidFill>
                  <a:schemeClr val="bg1"/>
                </a:solidFill>
              </a:rPr>
              <a:t>Edital de Chamamento Público</a:t>
            </a:r>
          </a:p>
        </p:txBody>
      </p:sp>
      <p:sp>
        <p:nvSpPr>
          <p:cNvPr id="5" name="Fluxograma: Processo alternativo 4"/>
          <p:cNvSpPr/>
          <p:nvPr/>
        </p:nvSpPr>
        <p:spPr>
          <a:xfrm>
            <a:off x="4376057" y="1240971"/>
            <a:ext cx="2888343" cy="1538515"/>
          </a:xfrm>
          <a:prstGeom prst="flowChartAlternateProcess">
            <a:avLst/>
          </a:prstGeom>
          <a:solidFill>
            <a:srgbClr val="FFFF99"/>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r>
              <a:rPr lang="pt-BR" sz="2400" b="1" dirty="0">
                <a:solidFill>
                  <a:schemeClr val="bg1"/>
                </a:solidFill>
              </a:rPr>
              <a:t>Seleção</a:t>
            </a:r>
          </a:p>
          <a:p>
            <a:pPr algn="ctr"/>
            <a:endParaRPr lang="pt-BR" sz="1100" b="1" dirty="0">
              <a:solidFill>
                <a:schemeClr val="bg1"/>
              </a:solidFill>
            </a:endParaRPr>
          </a:p>
          <a:p>
            <a:pPr algn="ctr">
              <a:buFont typeface="Arial" pitchFamily="34" charset="0"/>
              <a:buChar char="•"/>
            </a:pPr>
            <a:r>
              <a:rPr lang="pt-BR" b="1" dirty="0">
                <a:solidFill>
                  <a:schemeClr val="bg1"/>
                </a:solidFill>
              </a:rPr>
              <a:t>Comissão de Seleção</a:t>
            </a:r>
          </a:p>
          <a:p>
            <a:pPr algn="ctr">
              <a:buFont typeface="Arial" pitchFamily="34" charset="0"/>
              <a:buChar char="•"/>
            </a:pPr>
            <a:r>
              <a:rPr lang="pt-BR" b="1" dirty="0">
                <a:solidFill>
                  <a:schemeClr val="bg1"/>
                </a:solidFill>
              </a:rPr>
              <a:t>Análise de Propostas</a:t>
            </a:r>
          </a:p>
          <a:p>
            <a:pPr algn="ctr">
              <a:buFont typeface="Arial" pitchFamily="34" charset="0"/>
              <a:buChar char="•"/>
            </a:pPr>
            <a:r>
              <a:rPr lang="pt-BR" b="1" dirty="0">
                <a:solidFill>
                  <a:schemeClr val="bg1"/>
                </a:solidFill>
              </a:rPr>
              <a:t>Resultado</a:t>
            </a:r>
          </a:p>
        </p:txBody>
      </p:sp>
      <p:sp>
        <p:nvSpPr>
          <p:cNvPr id="6" name="Fluxograma: Processo alternativo 5"/>
          <p:cNvSpPr/>
          <p:nvPr/>
        </p:nvSpPr>
        <p:spPr>
          <a:xfrm>
            <a:off x="8178801" y="1211942"/>
            <a:ext cx="2888343" cy="1538515"/>
          </a:xfrm>
          <a:prstGeom prst="flowChartAlternateProcess">
            <a:avLst/>
          </a:prstGeom>
          <a:solidFill>
            <a:srgbClr val="FFFF99"/>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r>
              <a:rPr lang="pt-BR" sz="2400" b="1" dirty="0">
                <a:solidFill>
                  <a:schemeClr val="bg1"/>
                </a:solidFill>
              </a:rPr>
              <a:t>Celebração</a:t>
            </a:r>
          </a:p>
          <a:p>
            <a:pPr algn="ctr"/>
            <a:endParaRPr lang="pt-BR" sz="400" b="1" dirty="0">
              <a:solidFill>
                <a:schemeClr val="bg1"/>
              </a:solidFill>
            </a:endParaRPr>
          </a:p>
          <a:p>
            <a:pPr algn="ctr">
              <a:buFont typeface="Arial" pitchFamily="34" charset="0"/>
              <a:buChar char="•"/>
            </a:pPr>
            <a:r>
              <a:rPr lang="pt-BR" b="1" dirty="0">
                <a:solidFill>
                  <a:schemeClr val="bg1"/>
                </a:solidFill>
              </a:rPr>
              <a:t>Instrumentos de Parcerias</a:t>
            </a:r>
          </a:p>
          <a:p>
            <a:pPr algn="ctr">
              <a:buFont typeface="Arial" pitchFamily="34" charset="0"/>
              <a:buChar char="•"/>
            </a:pPr>
            <a:r>
              <a:rPr lang="pt-BR" b="1" dirty="0">
                <a:solidFill>
                  <a:schemeClr val="bg1"/>
                </a:solidFill>
              </a:rPr>
              <a:t>Gestor</a:t>
            </a:r>
          </a:p>
          <a:p>
            <a:pPr algn="ctr">
              <a:buFont typeface="Arial" pitchFamily="34" charset="0"/>
              <a:buChar char="•"/>
            </a:pPr>
            <a:r>
              <a:rPr lang="pt-BR" b="1" dirty="0">
                <a:solidFill>
                  <a:schemeClr val="bg1"/>
                </a:solidFill>
              </a:rPr>
              <a:t>Publicação</a:t>
            </a:r>
          </a:p>
        </p:txBody>
      </p:sp>
      <p:sp>
        <p:nvSpPr>
          <p:cNvPr id="7" name="Fluxograma: Processo alternativo 6"/>
          <p:cNvSpPr/>
          <p:nvPr/>
        </p:nvSpPr>
        <p:spPr>
          <a:xfrm>
            <a:off x="8251372" y="3708399"/>
            <a:ext cx="2888343" cy="1538515"/>
          </a:xfrm>
          <a:prstGeom prst="flowChartAlternateProcess">
            <a:avLst/>
          </a:prstGeom>
          <a:solidFill>
            <a:srgbClr val="FFFF99"/>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r>
              <a:rPr lang="pt-BR" sz="2400" b="1" dirty="0">
                <a:solidFill>
                  <a:schemeClr val="bg1"/>
                </a:solidFill>
              </a:rPr>
              <a:t>Monitoramento e Avaliação</a:t>
            </a:r>
          </a:p>
          <a:p>
            <a:pPr algn="ctr"/>
            <a:endParaRPr lang="pt-BR" sz="1100" b="1" dirty="0">
              <a:solidFill>
                <a:schemeClr val="bg1"/>
              </a:solidFill>
            </a:endParaRPr>
          </a:p>
          <a:p>
            <a:pPr algn="ctr">
              <a:buFont typeface="Arial" pitchFamily="34" charset="0"/>
              <a:buChar char="•"/>
            </a:pPr>
            <a:r>
              <a:rPr lang="pt-BR" b="1" dirty="0">
                <a:solidFill>
                  <a:schemeClr val="bg1"/>
                </a:solidFill>
              </a:rPr>
              <a:t>Comissão</a:t>
            </a:r>
          </a:p>
          <a:p>
            <a:pPr algn="ctr">
              <a:buFont typeface="Arial" pitchFamily="34" charset="0"/>
              <a:buChar char="•"/>
            </a:pPr>
            <a:r>
              <a:rPr lang="pt-BR" b="1" dirty="0">
                <a:solidFill>
                  <a:schemeClr val="bg1"/>
                </a:solidFill>
              </a:rPr>
              <a:t>Pesquisa e Relatórios</a:t>
            </a:r>
          </a:p>
        </p:txBody>
      </p:sp>
      <p:sp>
        <p:nvSpPr>
          <p:cNvPr id="8" name="Fluxograma: Processo alternativo 7"/>
          <p:cNvSpPr/>
          <p:nvPr/>
        </p:nvSpPr>
        <p:spPr>
          <a:xfrm>
            <a:off x="4390572" y="3650343"/>
            <a:ext cx="2888343" cy="1538515"/>
          </a:xfrm>
          <a:prstGeom prst="flowChartAlternateProcess">
            <a:avLst/>
          </a:prstGeom>
          <a:solidFill>
            <a:srgbClr val="FFFF99"/>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r>
              <a:rPr lang="pt-BR" sz="2400" b="1" dirty="0">
                <a:solidFill>
                  <a:schemeClr val="bg1"/>
                </a:solidFill>
              </a:rPr>
              <a:t>Análise de PC</a:t>
            </a:r>
          </a:p>
          <a:p>
            <a:pPr algn="ctr"/>
            <a:endParaRPr lang="pt-BR" sz="1100" b="1" dirty="0">
              <a:solidFill>
                <a:schemeClr val="bg1"/>
              </a:solidFill>
            </a:endParaRPr>
          </a:p>
          <a:p>
            <a:pPr algn="ctr">
              <a:buFont typeface="Arial" pitchFamily="34" charset="0"/>
              <a:buChar char="•"/>
            </a:pPr>
            <a:r>
              <a:rPr lang="pt-BR" b="1" dirty="0">
                <a:solidFill>
                  <a:schemeClr val="bg1"/>
                </a:solidFill>
              </a:rPr>
              <a:t>Avaliação</a:t>
            </a:r>
          </a:p>
          <a:p>
            <a:pPr algn="ctr">
              <a:buFont typeface="Arial" pitchFamily="34" charset="0"/>
              <a:buChar char="•"/>
            </a:pPr>
            <a:r>
              <a:rPr lang="pt-BR" b="1" dirty="0">
                <a:solidFill>
                  <a:schemeClr val="bg1"/>
                </a:solidFill>
              </a:rPr>
              <a:t>Cumprimento de Prazos</a:t>
            </a:r>
          </a:p>
        </p:txBody>
      </p:sp>
      <p:sp>
        <p:nvSpPr>
          <p:cNvPr id="9" name="Fluxograma: Processo alternativo 8"/>
          <p:cNvSpPr/>
          <p:nvPr/>
        </p:nvSpPr>
        <p:spPr>
          <a:xfrm>
            <a:off x="689429" y="3563257"/>
            <a:ext cx="2888343" cy="1538515"/>
          </a:xfrm>
          <a:prstGeom prst="flowChartAlternateProcess">
            <a:avLst/>
          </a:prstGeom>
          <a:solidFill>
            <a:srgbClr val="FFFF99"/>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r>
              <a:rPr lang="pt-BR" sz="2400" b="1" dirty="0">
                <a:solidFill>
                  <a:schemeClr val="bg1"/>
                </a:solidFill>
              </a:rPr>
              <a:t>Emissão de Parecer</a:t>
            </a:r>
          </a:p>
          <a:p>
            <a:pPr algn="ctr"/>
            <a:endParaRPr lang="pt-BR" sz="1100" b="1" dirty="0">
              <a:solidFill>
                <a:schemeClr val="bg1"/>
              </a:solidFill>
            </a:endParaRPr>
          </a:p>
          <a:p>
            <a:pPr algn="ctr">
              <a:buFont typeface="Arial" pitchFamily="34" charset="0"/>
              <a:buChar char="•"/>
            </a:pPr>
            <a:r>
              <a:rPr lang="pt-BR" b="1" dirty="0">
                <a:solidFill>
                  <a:schemeClr val="bg1"/>
                </a:solidFill>
              </a:rPr>
              <a:t>Manifestação sobre as PC</a:t>
            </a:r>
          </a:p>
        </p:txBody>
      </p:sp>
      <p:sp>
        <p:nvSpPr>
          <p:cNvPr id="10" name="Seta para a direita 9"/>
          <p:cNvSpPr/>
          <p:nvPr/>
        </p:nvSpPr>
        <p:spPr>
          <a:xfrm>
            <a:off x="3643086" y="1654629"/>
            <a:ext cx="638629" cy="595085"/>
          </a:xfrm>
          <a:prstGeom prst="rightArrow">
            <a:avLst/>
          </a:prstGeom>
          <a:solidFill>
            <a:srgbClr val="FFFF99"/>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pt-BR" dirty="0"/>
          </a:p>
        </p:txBody>
      </p:sp>
      <p:sp>
        <p:nvSpPr>
          <p:cNvPr id="11" name="Seta para a direita 10"/>
          <p:cNvSpPr/>
          <p:nvPr/>
        </p:nvSpPr>
        <p:spPr>
          <a:xfrm>
            <a:off x="7366000" y="1676400"/>
            <a:ext cx="638629" cy="595085"/>
          </a:xfrm>
          <a:prstGeom prst="rightArrow">
            <a:avLst/>
          </a:prstGeom>
          <a:solidFill>
            <a:srgbClr val="FFFF99"/>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pt-BR" dirty="0"/>
          </a:p>
        </p:txBody>
      </p:sp>
      <p:sp>
        <p:nvSpPr>
          <p:cNvPr id="12" name="Seta para a direita 11"/>
          <p:cNvSpPr/>
          <p:nvPr/>
        </p:nvSpPr>
        <p:spPr>
          <a:xfrm rot="10800000">
            <a:off x="3664858" y="4056743"/>
            <a:ext cx="638629" cy="595085"/>
          </a:xfrm>
          <a:prstGeom prst="rightArrow">
            <a:avLst/>
          </a:prstGeom>
          <a:solidFill>
            <a:srgbClr val="FFFF99"/>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pt-BR" dirty="0"/>
          </a:p>
        </p:txBody>
      </p:sp>
      <p:sp>
        <p:nvSpPr>
          <p:cNvPr id="13" name="Seta para a direita 12"/>
          <p:cNvSpPr/>
          <p:nvPr/>
        </p:nvSpPr>
        <p:spPr>
          <a:xfrm rot="10800000">
            <a:off x="7373258" y="4107543"/>
            <a:ext cx="638629" cy="595085"/>
          </a:xfrm>
          <a:prstGeom prst="rightArrow">
            <a:avLst/>
          </a:prstGeom>
          <a:solidFill>
            <a:srgbClr val="FFFF99"/>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pt-BR" dirty="0"/>
          </a:p>
        </p:txBody>
      </p:sp>
      <p:sp>
        <p:nvSpPr>
          <p:cNvPr id="14" name="Seta para a direita 13"/>
          <p:cNvSpPr/>
          <p:nvPr/>
        </p:nvSpPr>
        <p:spPr>
          <a:xfrm rot="5400000">
            <a:off x="9245601" y="2931886"/>
            <a:ext cx="638629" cy="595085"/>
          </a:xfrm>
          <a:prstGeom prst="rightArrow">
            <a:avLst/>
          </a:prstGeom>
          <a:solidFill>
            <a:srgbClr val="FFFF99"/>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201499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D57F1E4F-1CFF-5643-939E-217C01CDF565}" type="slidenum">
              <a:rPr lang="en-US" smtClean="0"/>
              <a:pPr/>
              <a:t>49</a:t>
            </a:fld>
            <a:endParaRPr lang="en-US" dirty="0"/>
          </a:p>
        </p:txBody>
      </p:sp>
      <p:sp>
        <p:nvSpPr>
          <p:cNvPr id="2" name="Retângulo 1"/>
          <p:cNvSpPr/>
          <p:nvPr/>
        </p:nvSpPr>
        <p:spPr>
          <a:xfrm>
            <a:off x="566059" y="540999"/>
            <a:ext cx="10885711" cy="5016758"/>
          </a:xfrm>
          <a:prstGeom prst="rect">
            <a:avLst/>
          </a:prstGeom>
        </p:spPr>
        <p:txBody>
          <a:bodyPr wrap="square">
            <a:spAutoFit/>
          </a:bodyPr>
          <a:lstStyle/>
          <a:p>
            <a:pPr algn="just"/>
            <a:r>
              <a:rPr lang="pt-BR" sz="3200" b="1" dirty="0"/>
              <a:t>Independente da denominação que tenha o instrumento da parceria, o recurso transferido não perde a característica de dinheiro público. </a:t>
            </a:r>
          </a:p>
          <a:p>
            <a:pPr algn="just"/>
            <a:endParaRPr lang="pt-BR" sz="3200" b="1" dirty="0"/>
          </a:p>
          <a:p>
            <a:pPr algn="just"/>
            <a:r>
              <a:rPr lang="pt-BR" sz="3200" b="1" dirty="0"/>
              <a:t>Portanto, não basta apenas ser honesto e ter boas intenções. É necessário, também, realizar a gestão do projeto ou atividade de acordo com as regras da lei, e prestar contas dentro dos prazos estabelecidos tanto dos valores quanto da responsabilidade que lhes foram confiados.</a:t>
            </a:r>
          </a:p>
        </p:txBody>
      </p:sp>
      <p:sp>
        <p:nvSpPr>
          <p:cNvPr id="5" name="CaixaDeTexto 4"/>
          <p:cNvSpPr txBox="1"/>
          <p:nvPr/>
        </p:nvSpPr>
        <p:spPr>
          <a:xfrm>
            <a:off x="3649873" y="5830268"/>
            <a:ext cx="7801897" cy="646331"/>
          </a:xfrm>
          <a:prstGeom prst="rect">
            <a:avLst/>
          </a:prstGeom>
          <a:noFill/>
        </p:spPr>
        <p:txBody>
          <a:bodyPr wrap="square" rtlCol="0">
            <a:spAutoFit/>
          </a:bodyPr>
          <a:lstStyle/>
          <a:p>
            <a:pPr algn="r" eaLnBrk="0" hangingPunct="0">
              <a:spcAft>
                <a:spcPts val="1200"/>
              </a:spcAft>
            </a:pPr>
            <a:r>
              <a:rPr lang="pt-BR" sz="3600" b="1" i="1" dirty="0">
                <a:latin typeface="Angsana New" pitchFamily="18" charset="-34"/>
                <a:cs typeface="Angsana New" pitchFamily="18" charset="-34"/>
              </a:rPr>
              <a:t>Nailton Cazumbá</a:t>
            </a:r>
          </a:p>
        </p:txBody>
      </p:sp>
    </p:spTree>
    <p:extLst>
      <p:ext uri="{BB962C8B-B14F-4D97-AF65-F5344CB8AC3E}">
        <p14:creationId xmlns:p14="http://schemas.microsoft.com/office/powerpoint/2010/main" val="363166115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97399" y="193347"/>
            <a:ext cx="11730741" cy="1384995"/>
          </a:xfrm>
          <a:prstGeom prst="rect">
            <a:avLst/>
          </a:prstGeom>
          <a:noFill/>
        </p:spPr>
        <p:txBody>
          <a:bodyPr wrap="square" rtlCol="0">
            <a:spAutoFit/>
          </a:bodyPr>
          <a:lstStyle/>
          <a:p>
            <a:pPr algn="ctr"/>
            <a:r>
              <a:rPr lang="pt-BR" sz="2800" b="1" dirty="0">
                <a:solidFill>
                  <a:srgbClr val="FFFF00"/>
                </a:solidFill>
                <a:latin typeface="Arial" panose="020B0604020202020204" pitchFamily="34" charset="0"/>
                <a:cs typeface="Arial" panose="020B0604020202020204" pitchFamily="34" charset="0"/>
              </a:rPr>
              <a:t>ABRANGÊNCIA</a:t>
            </a:r>
          </a:p>
          <a:p>
            <a:pPr lvl="0" algn="just"/>
            <a:endParaRPr lang="pt-BR" sz="2800" b="1" dirty="0">
              <a:solidFill>
                <a:srgbClr val="FFFF00"/>
              </a:solidFill>
              <a:latin typeface="Arial" panose="020B0604020202020204" pitchFamily="34" charset="0"/>
              <a:cs typeface="Arial" panose="020B0604020202020204" pitchFamily="34" charset="0"/>
            </a:endParaRPr>
          </a:p>
          <a:p>
            <a:pPr marL="457200" indent="-457200" algn="just">
              <a:spcAft>
                <a:spcPts val="2400"/>
              </a:spcAft>
              <a:buFont typeface="Arial" panose="020B0604020202020204" pitchFamily="34" charset="0"/>
              <a:buChar char="•"/>
            </a:pPr>
            <a:endParaRPr lang="pt-BR" sz="2800" b="1" dirty="0"/>
          </a:p>
        </p:txBody>
      </p:sp>
      <p:sp>
        <p:nvSpPr>
          <p:cNvPr id="13" name="Espaço Reservado para Número de Slide 12"/>
          <p:cNvSpPr>
            <a:spLocks noGrp="1"/>
          </p:cNvSpPr>
          <p:nvPr>
            <p:ph type="sldNum" sz="quarter" idx="12"/>
          </p:nvPr>
        </p:nvSpPr>
        <p:spPr/>
        <p:txBody>
          <a:bodyPr/>
          <a:lstStyle/>
          <a:p>
            <a:fld id="{D57F1E4F-1CFF-5643-939E-217C01CDF565}" type="slidenum">
              <a:rPr lang="en-US" smtClean="0"/>
              <a:pPr/>
              <a:t>5</a:t>
            </a:fld>
            <a:endParaRPr lang="en-US" dirty="0"/>
          </a:p>
        </p:txBody>
      </p:sp>
      <p:sp>
        <p:nvSpPr>
          <p:cNvPr id="18" name="Retângulo de cantos arredondados 17"/>
          <p:cNvSpPr/>
          <p:nvPr/>
        </p:nvSpPr>
        <p:spPr>
          <a:xfrm>
            <a:off x="506507" y="885844"/>
            <a:ext cx="5430269" cy="267540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ABRANGÊNCIA</a:t>
            </a:r>
          </a:p>
          <a:p>
            <a:pPr algn="ctr">
              <a:spcAft>
                <a:spcPts val="1200"/>
              </a:spcAft>
            </a:pPr>
            <a:r>
              <a:rPr lang="pt-BR" sz="2000" b="1" dirty="0">
                <a:solidFill>
                  <a:srgbClr val="FFFF00"/>
                </a:solidFill>
                <a:latin typeface="Arial" panose="020B0604020202020204" pitchFamily="34" charset="0"/>
                <a:cs typeface="Arial" panose="020B0604020202020204" pitchFamily="34" charset="0"/>
              </a:rPr>
              <a:t>Nacional</a:t>
            </a:r>
            <a:r>
              <a:rPr lang="pt-BR" sz="2000" b="1" dirty="0">
                <a:latin typeface="Arial" panose="020B0604020202020204" pitchFamily="34" charset="0"/>
                <a:cs typeface="Arial" panose="020B0604020202020204" pitchFamily="34" charset="0"/>
              </a:rPr>
              <a:t>: Administração Pública - União, Estados, Municípios e DF, e respectivas autarquias, fundações, empresas públicas e sociedades de economia mista prestadoras de serviço público, e suas subsidiárias.</a:t>
            </a:r>
          </a:p>
        </p:txBody>
      </p:sp>
      <p:sp>
        <p:nvSpPr>
          <p:cNvPr id="19" name="Retângulo de cantos arredondados 18"/>
          <p:cNvSpPr/>
          <p:nvPr/>
        </p:nvSpPr>
        <p:spPr>
          <a:xfrm>
            <a:off x="6531830" y="885843"/>
            <a:ext cx="5430269" cy="267540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BR" sz="2000" b="1" dirty="0">
                <a:solidFill>
                  <a:srgbClr val="FFFF00"/>
                </a:solidFill>
                <a:latin typeface="Arial" panose="020B0604020202020204" pitchFamily="34" charset="0"/>
                <a:cs typeface="Arial" panose="020B0604020202020204" pitchFamily="34" charset="0"/>
              </a:rPr>
              <a:t>Regras Gerais        </a:t>
            </a:r>
            <a:r>
              <a:rPr lang="pt-BR" sz="2000" b="1" dirty="0">
                <a:latin typeface="Arial" panose="020B0604020202020204" pitchFamily="34" charset="0"/>
                <a:cs typeface="Arial" panose="020B0604020202020204" pitchFamily="34" charset="0"/>
              </a:rPr>
              <a:t>Parcerias</a:t>
            </a:r>
          </a:p>
          <a:p>
            <a:pPr algn="ctr">
              <a:spcAft>
                <a:spcPts val="1200"/>
              </a:spcAft>
            </a:pPr>
            <a:r>
              <a:rPr lang="pt-BR" sz="2000" b="1" dirty="0">
                <a:solidFill>
                  <a:srgbClr val="FFFF00"/>
                </a:solidFill>
                <a:latin typeface="Arial" panose="020B0604020202020204" pitchFamily="34" charset="0"/>
                <a:cs typeface="Arial" panose="020B0604020202020204" pitchFamily="34" charset="0"/>
              </a:rPr>
              <a:t>Entes federados  (Estados, Municípios e DF)</a:t>
            </a:r>
            <a:r>
              <a:rPr lang="pt-BR" sz="2000" b="1" dirty="0">
                <a:solidFill>
                  <a:schemeClr val="tx1"/>
                </a:solidFill>
                <a:latin typeface="Arial" panose="020B0604020202020204" pitchFamily="34" charset="0"/>
                <a:cs typeface="Arial" panose="020B0604020202020204" pitchFamily="34" charset="0"/>
              </a:rPr>
              <a:t>:</a:t>
            </a:r>
            <a:r>
              <a:rPr lang="pt-BR" sz="2000" b="1" dirty="0">
                <a:solidFill>
                  <a:srgbClr val="FFFF00"/>
                </a:solidFill>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Devem editar normas específicas e regulamentar a legislação geral.</a:t>
            </a:r>
          </a:p>
        </p:txBody>
      </p:sp>
      <p:sp>
        <p:nvSpPr>
          <p:cNvPr id="20" name="Retângulo de cantos arredondados 19"/>
          <p:cNvSpPr/>
          <p:nvPr/>
        </p:nvSpPr>
        <p:spPr>
          <a:xfrm>
            <a:off x="2451634" y="3989652"/>
            <a:ext cx="7782797" cy="267540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FFFF00"/>
                </a:solidFill>
                <a:latin typeface="Arial" panose="020B0604020202020204" pitchFamily="34" charset="0"/>
                <a:cs typeface="Arial" panose="020B0604020202020204" pitchFamily="34" charset="0"/>
              </a:rPr>
              <a:t>APLICABILIDADE  </a:t>
            </a:r>
          </a:p>
          <a:p>
            <a:pPr lvl="0" algn="ctr"/>
            <a:r>
              <a:rPr lang="pt-BR" sz="2000" b="1" dirty="0">
                <a:solidFill>
                  <a:srgbClr val="FFFF00"/>
                </a:solidFill>
                <a:latin typeface="Arial" panose="020B0604020202020204" pitchFamily="34" charset="0"/>
                <a:cs typeface="Arial" panose="020B0604020202020204" pitchFamily="34" charset="0"/>
              </a:rPr>
              <a:t>     </a:t>
            </a:r>
          </a:p>
          <a:p>
            <a:pPr lvl="0" algn="just"/>
            <a:r>
              <a:rPr lang="pt-BR" sz="2000" b="1" dirty="0">
                <a:solidFill>
                  <a:srgbClr val="FFFF00"/>
                </a:solidFill>
                <a:latin typeface="Arial" panose="020B0604020202020204" pitchFamily="34" charset="0"/>
                <a:cs typeface="Arial" panose="020B0604020202020204" pitchFamily="34" charset="0"/>
              </a:rPr>
              <a:t>PARCERIA: </a:t>
            </a:r>
            <a:r>
              <a:rPr lang="pt-BR" sz="2000" b="1" dirty="0">
                <a:solidFill>
                  <a:prstClr val="white"/>
                </a:solidFill>
                <a:latin typeface="Arial" panose="020B0604020202020204" pitchFamily="34" charset="0"/>
                <a:cs typeface="Arial" panose="020B0604020202020204" pitchFamily="34" charset="0"/>
              </a:rPr>
              <a:t>Relação que </a:t>
            </a:r>
            <a:r>
              <a:rPr lang="pt-BR" sz="2000" b="1" dirty="0">
                <a:solidFill>
                  <a:srgbClr val="FFFF00"/>
                </a:solidFill>
                <a:latin typeface="Arial" panose="020B0604020202020204" pitchFamily="34" charset="0"/>
                <a:cs typeface="Arial" panose="020B0604020202020204" pitchFamily="34" charset="0"/>
              </a:rPr>
              <a:t>envolva ou não transferências voluntárias </a:t>
            </a:r>
            <a:r>
              <a:rPr lang="pt-BR" sz="2000" b="1" dirty="0">
                <a:solidFill>
                  <a:prstClr val="white"/>
                </a:solidFill>
                <a:latin typeface="Arial" panose="020B0604020202020204" pitchFamily="34" charset="0"/>
                <a:cs typeface="Arial" panose="020B0604020202020204" pitchFamily="34" charset="0"/>
              </a:rPr>
              <a:t>de recursos financeiros      Adm. pública e OSC      ações de interesse recíproco     regime de mútua cooperação        consecução de finalidades de interesse público (</a:t>
            </a:r>
            <a:r>
              <a:rPr lang="pt-BR" sz="2000" b="1" dirty="0">
                <a:solidFill>
                  <a:srgbClr val="FFFF00"/>
                </a:solidFill>
                <a:latin typeface="Arial" panose="020B0604020202020204" pitchFamily="34" charset="0"/>
                <a:cs typeface="Arial" panose="020B0604020202020204" pitchFamily="34" charset="0"/>
              </a:rPr>
              <a:t>Projeto</a:t>
            </a:r>
            <a:r>
              <a:rPr lang="pt-BR" sz="2000" b="1" dirty="0">
                <a:solidFill>
                  <a:prstClr val="white"/>
                </a:solidFill>
                <a:latin typeface="Arial" panose="020B0604020202020204" pitchFamily="34" charset="0"/>
                <a:cs typeface="Arial" panose="020B0604020202020204" pitchFamily="34" charset="0"/>
              </a:rPr>
              <a:t> ou </a:t>
            </a:r>
            <a:r>
              <a:rPr lang="pt-BR" sz="2000" b="1" dirty="0">
                <a:solidFill>
                  <a:srgbClr val="FFFF00"/>
                </a:solidFill>
                <a:latin typeface="Arial" panose="020B0604020202020204" pitchFamily="34" charset="0"/>
                <a:cs typeface="Arial" panose="020B0604020202020204" pitchFamily="34" charset="0"/>
              </a:rPr>
              <a:t>Atividade</a:t>
            </a:r>
            <a:r>
              <a:rPr lang="pt-BR" sz="2000" b="1" dirty="0">
                <a:solidFill>
                  <a:prstClr val="white"/>
                </a:solidFill>
                <a:latin typeface="Arial" panose="020B0604020202020204" pitchFamily="34" charset="0"/>
                <a:cs typeface="Arial" panose="020B0604020202020204" pitchFamily="34" charset="0"/>
              </a:rPr>
              <a:t>)</a:t>
            </a:r>
          </a:p>
        </p:txBody>
      </p:sp>
      <p:sp>
        <p:nvSpPr>
          <p:cNvPr id="2" name="Seta para a direita 1"/>
          <p:cNvSpPr/>
          <p:nvPr/>
        </p:nvSpPr>
        <p:spPr>
          <a:xfrm>
            <a:off x="7180994" y="5282129"/>
            <a:ext cx="300251" cy="90455"/>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Seta para a direita 20"/>
          <p:cNvSpPr/>
          <p:nvPr/>
        </p:nvSpPr>
        <p:spPr>
          <a:xfrm>
            <a:off x="7058166" y="5561770"/>
            <a:ext cx="300251" cy="90455"/>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Seta para a direita 21"/>
          <p:cNvSpPr/>
          <p:nvPr/>
        </p:nvSpPr>
        <p:spPr>
          <a:xfrm>
            <a:off x="4478739" y="5923240"/>
            <a:ext cx="300251" cy="90455"/>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Seta para a direita 22"/>
          <p:cNvSpPr/>
          <p:nvPr/>
        </p:nvSpPr>
        <p:spPr>
          <a:xfrm>
            <a:off x="9419229" y="1681395"/>
            <a:ext cx="300251" cy="90455"/>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06241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 grpId="0" animBg="1"/>
      <p:bldP spid="21" grpId="0" animBg="1"/>
      <p:bldP spid="22" grpId="0" animBg="1"/>
      <p:bldP spid="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0864647" y="6050427"/>
            <a:ext cx="1142245" cy="669925"/>
          </a:xfrm>
        </p:spPr>
        <p:txBody>
          <a:bodyPr/>
          <a:lstStyle/>
          <a:p>
            <a:fld id="{D57F1E4F-1CFF-5643-939E-217C01CDF565}" type="slidenum">
              <a:rPr lang="en-US" smtClean="0">
                <a:solidFill>
                  <a:schemeClr val="tx1"/>
                </a:solidFill>
              </a:rPr>
              <a:pPr/>
              <a:t>50</a:t>
            </a:fld>
            <a:endParaRPr lang="en-US" dirty="0">
              <a:solidFill>
                <a:schemeClr val="tx1"/>
              </a:solidFill>
            </a:endParaRPr>
          </a:p>
        </p:txBody>
      </p:sp>
      <p:pic>
        <p:nvPicPr>
          <p:cNvPr id="3" name="Imagem 2">
            <a:extLst>
              <a:ext uri="{FF2B5EF4-FFF2-40B4-BE49-F238E27FC236}">
                <a16:creationId xmlns:a16="http://schemas.microsoft.com/office/drawing/2014/main" xmlns="" id="{90843D7B-5949-4E30-A69A-05698D02F7D5}"/>
              </a:ext>
            </a:extLst>
          </p:cNvPr>
          <p:cNvPicPr>
            <a:picLocks noChangeAspect="1"/>
          </p:cNvPicPr>
          <p:nvPr/>
        </p:nvPicPr>
        <p:blipFill>
          <a:blip r:embed="rId3"/>
          <a:stretch>
            <a:fillRect/>
          </a:stretch>
        </p:blipFill>
        <p:spPr>
          <a:xfrm>
            <a:off x="205933" y="137648"/>
            <a:ext cx="11800959" cy="6582703"/>
          </a:xfrm>
          <a:prstGeom prst="rect">
            <a:avLst/>
          </a:prstGeom>
        </p:spPr>
      </p:pic>
      <p:sp>
        <p:nvSpPr>
          <p:cNvPr id="2" name="Espaço Reservado para Rodapé 1">
            <a:extLst>
              <a:ext uri="{FF2B5EF4-FFF2-40B4-BE49-F238E27FC236}">
                <a16:creationId xmlns:a16="http://schemas.microsoft.com/office/drawing/2014/main" xmlns="" id="{E34A83A3-E6D3-4810-B91A-3FF4CE4F681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2887377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D57F1E4F-1CFF-5643-939E-217C01CDF565}" type="slidenum">
              <a:rPr lang="en-US" smtClean="0"/>
              <a:pPr/>
              <a:t>51</a:t>
            </a:fld>
            <a:endParaRPr lang="en-US" dirty="0"/>
          </a:p>
        </p:txBody>
      </p:sp>
      <p:pic>
        <p:nvPicPr>
          <p:cNvPr id="3" name="Imagem 2">
            <a:extLst>
              <a:ext uri="{FF2B5EF4-FFF2-40B4-BE49-F238E27FC236}">
                <a16:creationId xmlns:a16="http://schemas.microsoft.com/office/drawing/2014/main" xmlns="" id="{BE441706-0CEC-4687-A247-3C79CA6BCBD4}"/>
              </a:ext>
            </a:extLst>
          </p:cNvPr>
          <p:cNvPicPr>
            <a:picLocks noChangeAspect="1"/>
          </p:cNvPicPr>
          <p:nvPr/>
        </p:nvPicPr>
        <p:blipFill>
          <a:blip r:embed="rId2"/>
          <a:stretch>
            <a:fillRect/>
          </a:stretch>
        </p:blipFill>
        <p:spPr>
          <a:xfrm>
            <a:off x="182880" y="136524"/>
            <a:ext cx="11844997" cy="6584952"/>
          </a:xfrm>
          <a:prstGeom prst="rect">
            <a:avLst/>
          </a:prstGeom>
        </p:spPr>
      </p:pic>
      <p:sp>
        <p:nvSpPr>
          <p:cNvPr id="2" name="Espaço Reservado para Rodapé 1">
            <a:extLst>
              <a:ext uri="{FF2B5EF4-FFF2-40B4-BE49-F238E27FC236}">
                <a16:creationId xmlns:a16="http://schemas.microsoft.com/office/drawing/2014/main" xmlns="" id="{6CF0B20F-8014-4EC0-9112-C2C95116F0A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912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fld id="{D57F1E4F-1CFF-5643-939E-217C01CDF565}" type="slidenum">
              <a:rPr lang="en-US" smtClean="0"/>
              <a:pPr/>
              <a:t>52</a:t>
            </a:fld>
            <a:endParaRPr lang="en-US" dirty="0"/>
          </a:p>
        </p:txBody>
      </p:sp>
      <p:sp>
        <p:nvSpPr>
          <p:cNvPr id="2" name="Retângulo 1"/>
          <p:cNvSpPr/>
          <p:nvPr/>
        </p:nvSpPr>
        <p:spPr>
          <a:xfrm>
            <a:off x="566059" y="540999"/>
            <a:ext cx="10885711" cy="584775"/>
          </a:xfrm>
          <a:prstGeom prst="rect">
            <a:avLst/>
          </a:prstGeom>
        </p:spPr>
        <p:txBody>
          <a:bodyPr wrap="square">
            <a:spAutoFit/>
          </a:bodyPr>
          <a:lstStyle/>
          <a:p>
            <a:pPr algn="just"/>
            <a:endParaRPr lang="pt-BR" sz="3200" b="1" dirty="0"/>
          </a:p>
        </p:txBody>
      </p:sp>
      <p:sp>
        <p:nvSpPr>
          <p:cNvPr id="5" name="CaixaDeTexto 4"/>
          <p:cNvSpPr txBox="1"/>
          <p:nvPr/>
        </p:nvSpPr>
        <p:spPr>
          <a:xfrm>
            <a:off x="883529" y="6122653"/>
            <a:ext cx="10865126" cy="553998"/>
          </a:xfrm>
          <a:prstGeom prst="rect">
            <a:avLst/>
          </a:prstGeom>
          <a:noFill/>
        </p:spPr>
        <p:txBody>
          <a:bodyPr wrap="square" rtlCol="0">
            <a:spAutoFit/>
          </a:bodyPr>
          <a:lstStyle/>
          <a:p>
            <a:pPr algn="ctr" eaLnBrk="0" hangingPunct="0">
              <a:spcAft>
                <a:spcPts val="1200"/>
              </a:spcAft>
            </a:pPr>
            <a:r>
              <a:rPr lang="pt-BR" sz="3000" b="1" dirty="0">
                <a:solidFill>
                  <a:srgbClr val="FFFF00"/>
                </a:solidFill>
                <a:latin typeface="Arial" panose="020B0604020202020204" pitchFamily="34" charset="0"/>
                <a:cs typeface="Arial" panose="020B0604020202020204" pitchFamily="34" charset="0"/>
              </a:rPr>
              <a:t>http://materiais.nossacausa.com/ebook-guia-do-mrosc</a:t>
            </a:r>
            <a:endParaRPr lang="pt-BR" sz="3000" b="1" i="1" dirty="0">
              <a:solidFill>
                <a:srgbClr val="FFFF00"/>
              </a:solidFill>
              <a:latin typeface="Arial" panose="020B0604020202020204" pitchFamily="34" charset="0"/>
              <a:cs typeface="Arial" panose="020B0604020202020204" pitchFamily="34" charset="0"/>
            </a:endParaRPr>
          </a:p>
        </p:txBody>
      </p:sp>
      <p:sp>
        <p:nvSpPr>
          <p:cNvPr id="8" name="CaixaDeTexto 7"/>
          <p:cNvSpPr txBox="1"/>
          <p:nvPr/>
        </p:nvSpPr>
        <p:spPr>
          <a:xfrm>
            <a:off x="2366983" y="4436489"/>
            <a:ext cx="7801897" cy="646331"/>
          </a:xfrm>
          <a:prstGeom prst="rect">
            <a:avLst/>
          </a:prstGeom>
          <a:noFill/>
        </p:spPr>
        <p:txBody>
          <a:bodyPr wrap="square" rtlCol="0">
            <a:spAutoFit/>
          </a:bodyPr>
          <a:lstStyle/>
          <a:p>
            <a:pPr algn="r" eaLnBrk="0" hangingPunct="0">
              <a:spcAft>
                <a:spcPts val="1200"/>
              </a:spcAft>
            </a:pPr>
            <a:endParaRPr lang="pt-BR" sz="3600" b="1" i="1" dirty="0">
              <a:latin typeface="Angsana New" pitchFamily="18" charset="-34"/>
              <a:cs typeface="Angsana New" pitchFamily="18" charset="-34"/>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734" y="131566"/>
            <a:ext cx="6223378" cy="5874041"/>
          </a:xfrm>
          <a:prstGeom prst="rect">
            <a:avLst/>
          </a:prstGeom>
        </p:spPr>
      </p:pic>
    </p:spTree>
    <p:extLst>
      <p:ext uri="{BB962C8B-B14F-4D97-AF65-F5344CB8AC3E}">
        <p14:creationId xmlns:p14="http://schemas.microsoft.com/office/powerpoint/2010/main" val="383419911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0864647" y="6050427"/>
            <a:ext cx="1142245" cy="669925"/>
          </a:xfrm>
        </p:spPr>
        <p:txBody>
          <a:bodyPr/>
          <a:lstStyle/>
          <a:p>
            <a:fld id="{D57F1E4F-1CFF-5643-939E-217C01CDF565}" type="slidenum">
              <a:rPr lang="en-US" smtClean="0">
                <a:solidFill>
                  <a:schemeClr val="tx1"/>
                </a:solidFill>
              </a:rPr>
              <a:pPr/>
              <a:t>53</a:t>
            </a:fld>
            <a:endParaRPr lang="en-US" dirty="0">
              <a:solidFill>
                <a:schemeClr val="tx1"/>
              </a:solidFill>
            </a:endParaRPr>
          </a:p>
        </p:txBody>
      </p:sp>
      <p:pic>
        <p:nvPicPr>
          <p:cNvPr id="3" name="Imagem 2">
            <a:extLst>
              <a:ext uri="{FF2B5EF4-FFF2-40B4-BE49-F238E27FC236}">
                <a16:creationId xmlns:a16="http://schemas.microsoft.com/office/drawing/2014/main" xmlns="" id="{05A93E32-496F-4CC0-84E8-1253728208B6}"/>
              </a:ext>
            </a:extLst>
          </p:cNvPr>
          <p:cNvPicPr>
            <a:picLocks noChangeAspect="1"/>
          </p:cNvPicPr>
          <p:nvPr/>
        </p:nvPicPr>
        <p:blipFill>
          <a:blip r:embed="rId3"/>
          <a:stretch>
            <a:fillRect/>
          </a:stretch>
        </p:blipFill>
        <p:spPr>
          <a:xfrm>
            <a:off x="2038662" y="107819"/>
            <a:ext cx="8079699" cy="5570095"/>
          </a:xfrm>
          <a:prstGeom prst="rect">
            <a:avLst/>
          </a:prstGeom>
        </p:spPr>
      </p:pic>
      <p:sp>
        <p:nvSpPr>
          <p:cNvPr id="5" name="Retângulo 4">
            <a:extLst>
              <a:ext uri="{FF2B5EF4-FFF2-40B4-BE49-F238E27FC236}">
                <a16:creationId xmlns:a16="http://schemas.microsoft.com/office/drawing/2014/main" xmlns="" id="{6CD0AEB7-B764-4BB4-9CC0-3E67BBE11CC5}"/>
              </a:ext>
            </a:extLst>
          </p:cNvPr>
          <p:cNvSpPr/>
          <p:nvPr/>
        </p:nvSpPr>
        <p:spPr>
          <a:xfrm>
            <a:off x="194872" y="5858066"/>
            <a:ext cx="11812020" cy="384721"/>
          </a:xfrm>
          <a:prstGeom prst="rect">
            <a:avLst/>
          </a:prstGeom>
        </p:spPr>
        <p:txBody>
          <a:bodyPr wrap="square">
            <a:spAutoFit/>
          </a:bodyPr>
          <a:lstStyle/>
          <a:p>
            <a:r>
              <a:rPr lang="pt-BR" sz="1900" b="1" dirty="0">
                <a:solidFill>
                  <a:srgbClr val="FFFF00"/>
                </a:solidFill>
              </a:rPr>
              <a:t>http://nossacausa.com/ebook-sobre-captacao-de-recursos-via-de-leis-de-incentivo-esta-online/</a:t>
            </a:r>
          </a:p>
        </p:txBody>
      </p:sp>
    </p:spTree>
    <p:extLst>
      <p:ext uri="{BB962C8B-B14F-4D97-AF65-F5344CB8AC3E}">
        <p14:creationId xmlns:p14="http://schemas.microsoft.com/office/powerpoint/2010/main" val="2896977636"/>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0864647" y="6050427"/>
            <a:ext cx="1142245" cy="669925"/>
          </a:xfrm>
        </p:spPr>
        <p:txBody>
          <a:bodyPr/>
          <a:lstStyle/>
          <a:p>
            <a:fld id="{D57F1E4F-1CFF-5643-939E-217C01CDF565}" type="slidenum">
              <a:rPr lang="en-US" smtClean="0">
                <a:solidFill>
                  <a:schemeClr val="tx1"/>
                </a:solidFill>
              </a:rPr>
              <a:pPr/>
              <a:t>54</a:t>
            </a:fld>
            <a:endParaRPr lang="en-US" dirty="0">
              <a:solidFill>
                <a:schemeClr val="tx1"/>
              </a:solidFill>
            </a:endParaRPr>
          </a:p>
        </p:txBody>
      </p:sp>
      <p:sp>
        <p:nvSpPr>
          <p:cNvPr id="5" name="Retângulo 4">
            <a:extLst>
              <a:ext uri="{FF2B5EF4-FFF2-40B4-BE49-F238E27FC236}">
                <a16:creationId xmlns:a16="http://schemas.microsoft.com/office/drawing/2014/main" xmlns="" id="{6CD0AEB7-B764-4BB4-9CC0-3E67BBE11CC5}"/>
              </a:ext>
            </a:extLst>
          </p:cNvPr>
          <p:cNvSpPr/>
          <p:nvPr/>
        </p:nvSpPr>
        <p:spPr>
          <a:xfrm>
            <a:off x="194872" y="6050427"/>
            <a:ext cx="11812020" cy="523220"/>
          </a:xfrm>
          <a:prstGeom prst="rect">
            <a:avLst/>
          </a:prstGeom>
        </p:spPr>
        <p:txBody>
          <a:bodyPr wrap="square">
            <a:spAutoFit/>
          </a:bodyPr>
          <a:lstStyle/>
          <a:p>
            <a:pPr algn="ctr"/>
            <a:r>
              <a:rPr lang="pt-BR" sz="2800" b="1" dirty="0">
                <a:solidFill>
                  <a:srgbClr val="FFFF00"/>
                </a:solidFill>
              </a:rPr>
              <a:t>http://materiais.nossacausa.com/conceitos-e-responsabilidades-no-terceiro-setor</a:t>
            </a:r>
          </a:p>
        </p:txBody>
      </p:sp>
      <p:pic>
        <p:nvPicPr>
          <p:cNvPr id="6" name="Imagem 5">
            <a:extLst>
              <a:ext uri="{FF2B5EF4-FFF2-40B4-BE49-F238E27FC236}">
                <a16:creationId xmlns:a16="http://schemas.microsoft.com/office/drawing/2014/main" xmlns="" id="{827CB1D1-E281-4544-9245-4B6AFC4431E1}"/>
              </a:ext>
            </a:extLst>
          </p:cNvPr>
          <p:cNvPicPr>
            <a:picLocks noChangeAspect="1"/>
          </p:cNvPicPr>
          <p:nvPr/>
        </p:nvPicPr>
        <p:blipFill>
          <a:blip r:embed="rId3"/>
          <a:stretch>
            <a:fillRect/>
          </a:stretch>
        </p:blipFill>
        <p:spPr>
          <a:xfrm>
            <a:off x="2812473" y="194509"/>
            <a:ext cx="6474954" cy="5709213"/>
          </a:xfrm>
          <a:prstGeom prst="rect">
            <a:avLst/>
          </a:prstGeom>
        </p:spPr>
      </p:pic>
    </p:spTree>
    <p:extLst>
      <p:ext uri="{BB962C8B-B14F-4D97-AF65-F5344CB8AC3E}">
        <p14:creationId xmlns:p14="http://schemas.microsoft.com/office/powerpoint/2010/main" val="116768439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0864647" y="6050427"/>
            <a:ext cx="1142245" cy="669925"/>
          </a:xfrm>
        </p:spPr>
        <p:txBody>
          <a:bodyPr/>
          <a:lstStyle/>
          <a:p>
            <a:fld id="{D57F1E4F-1CFF-5643-939E-217C01CDF565}" type="slidenum">
              <a:rPr lang="en-US" smtClean="0">
                <a:solidFill>
                  <a:schemeClr val="tx1"/>
                </a:solidFill>
              </a:rPr>
              <a:pPr/>
              <a:t>55</a:t>
            </a:fld>
            <a:endParaRPr lang="en-US" dirty="0">
              <a:solidFill>
                <a:schemeClr val="tx1"/>
              </a:solidFill>
            </a:endParaRPr>
          </a:p>
        </p:txBody>
      </p:sp>
      <p:sp>
        <p:nvSpPr>
          <p:cNvPr id="5" name="Retângulo 4">
            <a:extLst>
              <a:ext uri="{FF2B5EF4-FFF2-40B4-BE49-F238E27FC236}">
                <a16:creationId xmlns:a16="http://schemas.microsoft.com/office/drawing/2014/main" xmlns="" id="{6CD0AEB7-B764-4BB4-9CC0-3E67BBE11CC5}"/>
              </a:ext>
            </a:extLst>
          </p:cNvPr>
          <p:cNvSpPr/>
          <p:nvPr/>
        </p:nvSpPr>
        <p:spPr>
          <a:xfrm>
            <a:off x="194872" y="6050427"/>
            <a:ext cx="11812020" cy="461665"/>
          </a:xfrm>
          <a:prstGeom prst="rect">
            <a:avLst/>
          </a:prstGeom>
        </p:spPr>
        <p:txBody>
          <a:bodyPr wrap="square">
            <a:spAutoFit/>
          </a:bodyPr>
          <a:lstStyle/>
          <a:p>
            <a:pPr algn="ctr"/>
            <a:r>
              <a:rPr lang="pt-BR" sz="2400" b="1" dirty="0">
                <a:solidFill>
                  <a:srgbClr val="FFFF00"/>
                </a:solidFill>
              </a:rPr>
              <a:t>http://materiais.nossacausa.com/ebook-gestao-para-terceiro-setor</a:t>
            </a:r>
          </a:p>
        </p:txBody>
      </p:sp>
      <p:pic>
        <p:nvPicPr>
          <p:cNvPr id="8" name="Imagem 7" descr="Uma imagem contendo texto&#10;&#10;Descrição gerada com muito alta confiança">
            <a:extLst>
              <a:ext uri="{FF2B5EF4-FFF2-40B4-BE49-F238E27FC236}">
                <a16:creationId xmlns:a16="http://schemas.microsoft.com/office/drawing/2014/main" xmlns="" id="{DBC2F380-F2EC-4799-9C19-FB193B86E1EE}"/>
              </a:ext>
            </a:extLst>
          </p:cNvPr>
          <p:cNvPicPr>
            <a:picLocks noChangeAspect="1"/>
          </p:cNvPicPr>
          <p:nvPr/>
        </p:nvPicPr>
        <p:blipFill>
          <a:blip r:embed="rId3"/>
          <a:stretch>
            <a:fillRect/>
          </a:stretch>
        </p:blipFill>
        <p:spPr>
          <a:xfrm>
            <a:off x="2300748" y="162232"/>
            <a:ext cx="7551175" cy="5806635"/>
          </a:xfrm>
          <a:prstGeom prst="rect">
            <a:avLst/>
          </a:prstGeom>
        </p:spPr>
      </p:pic>
    </p:spTree>
    <p:extLst>
      <p:ext uri="{BB962C8B-B14F-4D97-AF65-F5344CB8AC3E}">
        <p14:creationId xmlns:p14="http://schemas.microsoft.com/office/powerpoint/2010/main" val="652598134"/>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10864647" y="6050427"/>
            <a:ext cx="1142245" cy="669925"/>
          </a:xfrm>
        </p:spPr>
        <p:txBody>
          <a:bodyPr/>
          <a:lstStyle/>
          <a:p>
            <a:fld id="{D57F1E4F-1CFF-5643-939E-217C01CDF565}" type="slidenum">
              <a:rPr lang="en-US" smtClean="0">
                <a:solidFill>
                  <a:schemeClr val="tx1"/>
                </a:solidFill>
              </a:rPr>
              <a:pPr/>
              <a:t>56</a:t>
            </a:fld>
            <a:endParaRPr lang="en-US" dirty="0">
              <a:solidFill>
                <a:schemeClr val="tx1"/>
              </a:solidFill>
            </a:endParaRPr>
          </a:p>
        </p:txBody>
      </p:sp>
      <p:pic>
        <p:nvPicPr>
          <p:cNvPr id="1026" name="Picture 2" descr="A imagem pode conter: texto">
            <a:extLst>
              <a:ext uri="{FF2B5EF4-FFF2-40B4-BE49-F238E27FC236}">
                <a16:creationId xmlns:a16="http://schemas.microsoft.com/office/drawing/2014/main" xmlns="" id="{212A8C13-E887-40BF-984C-176262AFD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320" y="345908"/>
            <a:ext cx="8823960" cy="5278545"/>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a:extLst>
              <a:ext uri="{FF2B5EF4-FFF2-40B4-BE49-F238E27FC236}">
                <a16:creationId xmlns:a16="http://schemas.microsoft.com/office/drawing/2014/main" xmlns="" id="{51186B44-741B-474A-B3D1-6AC16383D245}"/>
              </a:ext>
            </a:extLst>
          </p:cNvPr>
          <p:cNvSpPr/>
          <p:nvPr/>
        </p:nvSpPr>
        <p:spPr>
          <a:xfrm>
            <a:off x="-280826" y="5898027"/>
            <a:ext cx="12753652" cy="461665"/>
          </a:xfrm>
          <a:prstGeom prst="rect">
            <a:avLst/>
          </a:prstGeom>
        </p:spPr>
        <p:txBody>
          <a:bodyPr wrap="square">
            <a:spAutoFit/>
          </a:bodyPr>
          <a:lstStyle/>
          <a:p>
            <a:pPr algn="ctr"/>
            <a:r>
              <a:rPr lang="pt-BR" sz="2400" b="1" dirty="0">
                <a:solidFill>
                  <a:srgbClr val="FFFF00"/>
                </a:solidFill>
                <a:hlinkClick r:id="rId4">
                  <a:extLst>
                    <a:ext uri="{A12FA001-AC4F-418D-AE19-62706E023703}">
                      <ahyp:hlinkClr xmlns:ahyp="http://schemas.microsoft.com/office/drawing/2018/hyperlinkcolor" xmlns="" val="tx"/>
                    </a:ext>
                  </a:extLst>
                </a:hlinkClick>
              </a:rPr>
              <a:t>https://materiais.nossacausa.com/</a:t>
            </a:r>
            <a:r>
              <a:rPr lang="pt-BR" sz="2300" b="1" dirty="0">
                <a:solidFill>
                  <a:srgbClr val="FFFF00"/>
                </a:solidFill>
                <a:hlinkClick r:id="rId4">
                  <a:extLst>
                    <a:ext uri="{A12FA001-AC4F-418D-AE19-62706E023703}">
                      <ahyp:hlinkClr xmlns:ahyp="http://schemas.microsoft.com/office/drawing/2018/hyperlinkcolor" xmlns="" val="tx"/>
                    </a:ext>
                  </a:extLst>
                </a:hlinkClick>
              </a:rPr>
              <a:t>ebook-controles-contabilidade-transparencia</a:t>
            </a:r>
            <a:endParaRPr lang="pt-BR" sz="2300" b="1" dirty="0">
              <a:solidFill>
                <a:srgbClr val="FFFF00"/>
              </a:solidFill>
            </a:endParaRPr>
          </a:p>
        </p:txBody>
      </p:sp>
    </p:spTree>
    <p:extLst>
      <p:ext uri="{BB962C8B-B14F-4D97-AF65-F5344CB8AC3E}">
        <p14:creationId xmlns:p14="http://schemas.microsoft.com/office/powerpoint/2010/main" val="968724197"/>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436816" y="617019"/>
            <a:ext cx="10929040" cy="6740307"/>
          </a:xfrm>
          <a:prstGeom prst="rect">
            <a:avLst/>
          </a:prstGeom>
        </p:spPr>
        <p:txBody>
          <a:bodyPr wrap="square">
            <a:spAutoFit/>
          </a:bodyPr>
          <a:lstStyle/>
          <a:p>
            <a:pPr lvl="0" algn="ctr"/>
            <a:endParaRPr lang="pt-BR" sz="1050" b="1" dirty="0">
              <a:solidFill>
                <a:srgbClr val="000000"/>
              </a:solidFill>
            </a:endParaRPr>
          </a:p>
          <a:p>
            <a:pPr lvl="0" algn="ctr"/>
            <a:endParaRPr lang="pt-BR" sz="200" b="1" dirty="0">
              <a:solidFill>
                <a:srgbClr val="000000"/>
              </a:solidFill>
            </a:endParaRPr>
          </a:p>
          <a:p>
            <a:pPr lvl="0"/>
            <a:r>
              <a:rPr lang="pt-BR" sz="2400" b="1" dirty="0">
                <a:solidFill>
                  <a:srgbClr val="000000"/>
                </a:solidFill>
                <a:latin typeface="Arial" panose="020B0604020202020204" pitchFamily="34" charset="0"/>
                <a:cs typeface="Arial" panose="020B0604020202020204" pitchFamily="34" charset="0"/>
              </a:rPr>
              <a:t>			                       	</a:t>
            </a:r>
            <a:r>
              <a:rPr lang="pt-BR" sz="2000" b="1" u="sng" dirty="0">
                <a:latin typeface="Arial" panose="020B0604020202020204" pitchFamily="34" charset="0"/>
                <a:cs typeface="Arial" panose="020B0604020202020204" pitchFamily="34" charset="0"/>
              </a:rPr>
              <a:t>nailton.pauta@gmail.com</a:t>
            </a:r>
          </a:p>
          <a:p>
            <a:r>
              <a:rPr lang="pt-BR" sz="2000" b="1" dirty="0">
                <a:latin typeface="Arial" panose="020B0604020202020204" pitchFamily="34" charset="0"/>
                <a:cs typeface="Arial" panose="020B0604020202020204" pitchFamily="34" charset="0"/>
              </a:rPr>
              <a:t>				                          </a:t>
            </a:r>
            <a:r>
              <a:rPr lang="pt-BR" sz="2000" b="1" u="sng" dirty="0">
                <a:latin typeface="Arial" panose="020B0604020202020204" pitchFamily="34" charset="0"/>
                <a:cs typeface="Arial" panose="020B0604020202020204" pitchFamily="34" charset="0"/>
              </a:rPr>
              <a:t>ncazumba@hotmail.com</a:t>
            </a:r>
          </a:p>
          <a:p>
            <a:pPr lvl="0" algn="ctr"/>
            <a:endParaRPr lang="pt-BR" sz="1200" b="1" dirty="0">
              <a:latin typeface="Arial" panose="020B0604020202020204" pitchFamily="34" charset="0"/>
              <a:cs typeface="Arial" panose="020B0604020202020204" pitchFamily="34" charset="0"/>
            </a:endParaRPr>
          </a:p>
          <a:p>
            <a:pPr lvl="0"/>
            <a:r>
              <a:rPr lang="pt-BR" sz="2000" b="1" dirty="0">
                <a:latin typeface="Arial" panose="020B0604020202020204" pitchFamily="34" charset="0"/>
                <a:cs typeface="Arial" panose="020B0604020202020204" pitchFamily="34" charset="0"/>
              </a:rPr>
              <a:t>                                                    Nailton Cazumbá</a:t>
            </a:r>
          </a:p>
          <a:p>
            <a:pPr lvl="0"/>
            <a:r>
              <a:rPr lang="pt-BR" sz="2000" b="1" dirty="0">
                <a:latin typeface="Arial" panose="020B0604020202020204" pitchFamily="34" charset="0"/>
                <a:cs typeface="Arial" panose="020B0604020202020204" pitchFamily="34" charset="0"/>
              </a:rPr>
              <a:t>                                                    Pauta </a:t>
            </a:r>
            <a:r>
              <a:rPr lang="pt-BR" b="1" dirty="0">
                <a:latin typeface="Arial" panose="020B0604020202020204" pitchFamily="34" charset="0"/>
                <a:cs typeface="Arial" panose="020B0604020202020204" pitchFamily="34" charset="0"/>
              </a:rPr>
              <a:t>Assessoria Contábil, Consultoria e Treinamento</a:t>
            </a:r>
            <a:endParaRPr lang="pt-BR" sz="2000" b="1" dirty="0">
              <a:latin typeface="Arial" panose="020B0604020202020204" pitchFamily="34" charset="0"/>
              <a:cs typeface="Arial" panose="020B0604020202020204" pitchFamily="34" charset="0"/>
            </a:endParaRPr>
          </a:p>
          <a:p>
            <a:pPr lvl="0" algn="ctr"/>
            <a:endParaRPr lang="pt-BR" sz="1200" b="1" dirty="0">
              <a:latin typeface="Arial" panose="020B0604020202020204" pitchFamily="34" charset="0"/>
              <a:cs typeface="Arial" panose="020B0604020202020204" pitchFamily="34" charset="0"/>
            </a:endParaRPr>
          </a:p>
          <a:p>
            <a:pPr lvl="0" algn="ctr"/>
            <a:endParaRPr lang="pt-BR" sz="1050" b="1" dirty="0">
              <a:latin typeface="Arial" panose="020B0604020202020204" pitchFamily="34" charset="0"/>
              <a:cs typeface="Arial" panose="020B0604020202020204" pitchFamily="34" charset="0"/>
            </a:endParaRPr>
          </a:p>
          <a:p>
            <a:pPr lvl="0"/>
            <a:r>
              <a:rPr lang="pt-BR" sz="2000" b="1" dirty="0">
                <a:latin typeface="Arial" panose="020B0604020202020204" pitchFamily="34" charset="0"/>
                <a:cs typeface="Arial" panose="020B0604020202020204" pitchFamily="34" charset="0"/>
              </a:rPr>
              <a:t>                                                    Nailton Cazumbá</a:t>
            </a:r>
          </a:p>
          <a:p>
            <a:pPr lvl="0" algn="ctr"/>
            <a:endParaRPr lang="pt-BR" sz="2000" b="1" dirty="0">
              <a:latin typeface="Arial" panose="020B0604020202020204" pitchFamily="34" charset="0"/>
              <a:cs typeface="Arial" panose="020B0604020202020204" pitchFamily="34" charset="0"/>
            </a:endParaRPr>
          </a:p>
          <a:p>
            <a:pPr lvl="0"/>
            <a:r>
              <a:rPr lang="pt-BR" sz="2000" b="1" dirty="0">
                <a:latin typeface="Arial" panose="020B0604020202020204" pitchFamily="34" charset="0"/>
                <a:cs typeface="Arial" panose="020B0604020202020204" pitchFamily="34" charset="0"/>
              </a:rPr>
              <a:t>                                                    71 – 99139-9367 - TIM</a:t>
            </a:r>
          </a:p>
          <a:p>
            <a:pPr lvl="0"/>
            <a:r>
              <a:rPr lang="pt-BR" sz="2000" b="1" dirty="0">
                <a:latin typeface="Arial" panose="020B0604020202020204" pitchFamily="34" charset="0"/>
                <a:cs typeface="Arial" panose="020B0604020202020204" pitchFamily="34" charset="0"/>
              </a:rPr>
              <a:t>                                                    71 – 98759-4277 – OI</a:t>
            </a:r>
          </a:p>
          <a:p>
            <a:pPr lvl="0" algn="ctr"/>
            <a:endParaRPr lang="pt-BR" sz="1200" b="1" dirty="0">
              <a:solidFill>
                <a:srgbClr val="000000"/>
              </a:solidFill>
              <a:latin typeface="Arial" panose="020B0604020202020204" pitchFamily="34" charset="0"/>
              <a:cs typeface="Arial" panose="020B0604020202020204" pitchFamily="34" charset="0"/>
            </a:endParaRPr>
          </a:p>
          <a:p>
            <a:pPr lvl="0" algn="ctr"/>
            <a:endParaRPr lang="pt-BR" sz="1000" b="1" dirty="0">
              <a:latin typeface="Arial" panose="020B0604020202020204" pitchFamily="34" charset="0"/>
              <a:cs typeface="Arial" panose="020B0604020202020204" pitchFamily="34" charset="0"/>
            </a:endParaRPr>
          </a:p>
          <a:p>
            <a:pPr lvl="0"/>
            <a:r>
              <a:rPr lang="pt-BR" sz="2000" b="1" dirty="0">
                <a:latin typeface="Arial" panose="020B0604020202020204" pitchFamily="34" charset="0"/>
                <a:cs typeface="Arial" panose="020B0604020202020204" pitchFamily="34" charset="0"/>
              </a:rPr>
              <a:t>                                                    71 – 99139-9367</a:t>
            </a:r>
          </a:p>
          <a:p>
            <a:pPr lvl="0" algn="ctr"/>
            <a:endParaRPr lang="pt-BR" sz="100" b="1" dirty="0">
              <a:latin typeface="Arial" panose="020B0604020202020204" pitchFamily="34" charset="0"/>
              <a:cs typeface="Arial" panose="020B0604020202020204" pitchFamily="34" charset="0"/>
            </a:endParaRPr>
          </a:p>
          <a:p>
            <a:pPr lvl="0" algn="ctr"/>
            <a:endParaRPr lang="pt-BR" sz="2000" b="1" dirty="0">
              <a:latin typeface="Arial" panose="020B0604020202020204" pitchFamily="34" charset="0"/>
              <a:cs typeface="Arial" panose="020B0604020202020204" pitchFamily="34" charset="0"/>
            </a:endParaRPr>
          </a:p>
          <a:p>
            <a:pPr lvl="0"/>
            <a:r>
              <a:rPr lang="pt-BR" sz="2000" b="1" dirty="0">
                <a:latin typeface="Arial" panose="020B0604020202020204" pitchFamily="34" charset="0"/>
                <a:cs typeface="Arial" panose="020B0604020202020204" pitchFamily="34" charset="0"/>
              </a:rPr>
              <a:t>                                                    ncazumba</a:t>
            </a:r>
          </a:p>
          <a:p>
            <a:pPr lvl="0" algn="ctr"/>
            <a:endParaRPr lang="pt-BR" sz="2400" b="1" dirty="0">
              <a:latin typeface="Arial" panose="020B0604020202020204" pitchFamily="34" charset="0"/>
              <a:cs typeface="Arial" panose="020B0604020202020204" pitchFamily="34" charset="0"/>
            </a:endParaRPr>
          </a:p>
          <a:p>
            <a:pPr lvl="0" algn="ctr"/>
            <a:r>
              <a:rPr lang="pt-BR" sz="2400" b="1" dirty="0">
                <a:latin typeface="Arial" panose="020B0604020202020204" pitchFamily="34" charset="0"/>
                <a:cs typeface="Arial" panose="020B0604020202020204" pitchFamily="34" charset="0"/>
              </a:rPr>
              <a:t>        </a:t>
            </a:r>
            <a:r>
              <a:rPr lang="pt-BR" sz="2200" b="1" dirty="0">
                <a:solidFill>
                  <a:srgbClr val="FFFF00"/>
                </a:solidFill>
                <a:latin typeface="Arial" panose="020B0604020202020204" pitchFamily="34" charset="0"/>
                <a:cs typeface="Arial" panose="020B0604020202020204" pitchFamily="34" charset="0"/>
              </a:rPr>
              <a:t>http://nossacausa.com/author/nailton/</a:t>
            </a:r>
          </a:p>
          <a:p>
            <a:pPr lvl="0" algn="ctr"/>
            <a:r>
              <a:rPr lang="pt-BR" sz="2200" b="1" dirty="0">
                <a:latin typeface="Arial" panose="020B0604020202020204" pitchFamily="34" charset="0"/>
                <a:cs typeface="Arial" panose="020B0604020202020204" pitchFamily="34" charset="0"/>
              </a:rPr>
              <a:t>                                        </a:t>
            </a:r>
            <a:r>
              <a:rPr lang="pt-BR" sz="2200" b="1" dirty="0">
                <a:solidFill>
                  <a:srgbClr val="FFFF00"/>
                </a:solidFill>
                <a:latin typeface="Arial" panose="020B0604020202020204" pitchFamily="34" charset="0"/>
                <a:cs typeface="Arial" panose="020B0604020202020204" pitchFamily="34" charset="0"/>
              </a:rPr>
              <a:t>http://escolaaberta3setor.org.br/author/nailton-cazumba/</a:t>
            </a:r>
          </a:p>
          <a:p>
            <a:pPr lvl="0" algn="ctr"/>
            <a:r>
              <a:rPr lang="pt-BR" sz="2200" b="1" dirty="0">
                <a:solidFill>
                  <a:srgbClr val="FFFF00"/>
                </a:solidFill>
                <a:latin typeface="Arial" panose="020B0604020202020204" pitchFamily="34" charset="0"/>
                <a:cs typeface="Arial" panose="020B0604020202020204" pitchFamily="34" charset="0"/>
              </a:rPr>
              <a:t>     http://captamos.org.br/news/articles</a:t>
            </a:r>
          </a:p>
          <a:p>
            <a:pPr lvl="0" algn="ctr"/>
            <a:endParaRPr lang="pt-BR" sz="2200" b="1" dirty="0">
              <a:solidFill>
                <a:srgbClr val="FFFF00"/>
              </a:solidFill>
              <a:latin typeface="Arial" panose="020B0604020202020204" pitchFamily="34" charset="0"/>
              <a:cs typeface="Arial" panose="020B0604020202020204" pitchFamily="34" charset="0"/>
            </a:endParaRPr>
          </a:p>
          <a:p>
            <a:pPr lvl="0" algn="ctr"/>
            <a:r>
              <a:rPr lang="pt-BR" sz="2400" b="1" dirty="0">
                <a:solidFill>
                  <a:srgbClr val="FF0000"/>
                </a:solidFill>
                <a:latin typeface="Arial" panose="020B0604020202020204" pitchFamily="34" charset="0"/>
                <a:cs typeface="Arial" panose="020B0604020202020204" pitchFamily="34" charset="0"/>
              </a:rPr>
              <a:t>                        </a:t>
            </a:r>
            <a:endParaRPr lang="pt-BR" sz="2400" b="1" dirty="0">
              <a:solidFill>
                <a:srgbClr val="0455F6"/>
              </a:solidFill>
            </a:endParaRPr>
          </a:p>
        </p:txBody>
      </p:sp>
      <p:sp>
        <p:nvSpPr>
          <p:cNvPr id="7" name="Retângulo 6"/>
          <p:cNvSpPr/>
          <p:nvPr/>
        </p:nvSpPr>
        <p:spPr>
          <a:xfrm>
            <a:off x="-1609992" y="59231"/>
            <a:ext cx="9037731" cy="523220"/>
          </a:xfrm>
          <a:prstGeom prst="rect">
            <a:avLst/>
          </a:prstGeom>
        </p:spPr>
        <p:txBody>
          <a:bodyPr wrap="square">
            <a:spAutoFit/>
          </a:bodyPr>
          <a:lstStyle/>
          <a:p>
            <a:pPr lvl="0" algn="ctr"/>
            <a:r>
              <a:rPr lang="pt-BR" sz="2800" b="1" u="sng" dirty="0">
                <a:latin typeface="Arial" panose="020B0604020202020204" pitchFamily="34" charset="0"/>
                <a:cs typeface="Arial" panose="020B0604020202020204" pitchFamily="34" charset="0"/>
              </a:rPr>
              <a:t>OBRIGADO!</a:t>
            </a:r>
            <a:endParaRPr lang="pt-BR" sz="2800" b="1" dirty="0">
              <a:solidFill>
                <a:srgbClr val="0455F6"/>
              </a:solidFill>
            </a:endParaRPr>
          </a:p>
        </p:txBody>
      </p:sp>
      <p:pic>
        <p:nvPicPr>
          <p:cNvPr id="8" name="Imagem 7" descr="CRC BA.jpg"/>
          <p:cNvPicPr/>
          <p:nvPr/>
        </p:nvPicPr>
        <p:blipFill>
          <a:blip r:embed="rId2" cstate="print"/>
          <a:stretch>
            <a:fillRect/>
          </a:stretch>
        </p:blipFill>
        <p:spPr>
          <a:xfrm>
            <a:off x="7583583" y="2011439"/>
            <a:ext cx="2016927" cy="1348085"/>
          </a:xfrm>
          <a:prstGeom prst="rect">
            <a:avLst/>
          </a:prstGeom>
        </p:spPr>
      </p:pic>
      <p:sp>
        <p:nvSpPr>
          <p:cNvPr id="13" name="Espaço Reservado para Número de Slide 12"/>
          <p:cNvSpPr>
            <a:spLocks noGrp="1"/>
          </p:cNvSpPr>
          <p:nvPr>
            <p:ph type="sldNum" sz="quarter" idx="12"/>
          </p:nvPr>
        </p:nvSpPr>
        <p:spPr/>
        <p:txBody>
          <a:bodyPr/>
          <a:lstStyle/>
          <a:p>
            <a:fld id="{D57F1E4F-1CFF-5643-939E-217C01CDF565}" type="slidenum">
              <a:rPr lang="en-US" smtClean="0"/>
              <a:pPr/>
              <a:t>57</a:t>
            </a:fld>
            <a:endParaRPr lang="en-US" dirty="0"/>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911" y="1758695"/>
            <a:ext cx="569032" cy="527423"/>
          </a:xfrm>
          <a:prstGeom prst="rect">
            <a:avLst/>
          </a:prstGeom>
        </p:spPr>
      </p:pic>
      <p:pic>
        <p:nvPicPr>
          <p:cNvPr id="11" name="Image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914" y="2516196"/>
            <a:ext cx="569031" cy="576759"/>
          </a:xfrm>
          <a:prstGeom prst="rect">
            <a:avLst/>
          </a:prstGeom>
        </p:spPr>
      </p:pic>
      <p:pic>
        <p:nvPicPr>
          <p:cNvPr id="12" name="Image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917" y="3282960"/>
            <a:ext cx="569028" cy="606668"/>
          </a:xfrm>
          <a:prstGeom prst="rect">
            <a:avLst/>
          </a:prstGeom>
        </p:spPr>
      </p:pic>
      <p:pic>
        <p:nvPicPr>
          <p:cNvPr id="14" name="Imagem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911" y="920432"/>
            <a:ext cx="569033" cy="584811"/>
          </a:xfrm>
          <a:prstGeom prst="rect">
            <a:avLst/>
          </a:prstGeom>
        </p:spPr>
      </p:pic>
      <p:pic>
        <p:nvPicPr>
          <p:cNvPr id="16" name="Imagem 15" descr="http://contilnetnoticias.com.br/wp-content/uploads/2015/12/watssap.jpg"/>
          <p:cNvPicPr/>
          <p:nvPr/>
        </p:nvPicPr>
        <p:blipFill>
          <a:blip r:embed="rId7">
            <a:extLst>
              <a:ext uri="{28A0092B-C50C-407E-A947-70E740481C1C}">
                <a14:useLocalDpi xmlns:a14="http://schemas.microsoft.com/office/drawing/2010/main" val="0"/>
              </a:ext>
            </a:extLst>
          </a:blip>
          <a:srcRect/>
          <a:stretch>
            <a:fillRect/>
          </a:stretch>
        </p:blipFill>
        <p:spPr bwMode="auto">
          <a:xfrm>
            <a:off x="604919" y="4075745"/>
            <a:ext cx="569026" cy="555920"/>
          </a:xfrm>
          <a:prstGeom prst="rect">
            <a:avLst/>
          </a:prstGeom>
          <a:noFill/>
          <a:ln>
            <a:noFill/>
          </a:ln>
        </p:spPr>
      </p:pic>
      <p:pic>
        <p:nvPicPr>
          <p:cNvPr id="3" name="Imagem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4490" y="368232"/>
            <a:ext cx="1913678" cy="1390463"/>
          </a:xfrm>
          <a:prstGeom prst="rect">
            <a:avLst/>
          </a:prstGeom>
        </p:spPr>
      </p:pic>
      <p:pic>
        <p:nvPicPr>
          <p:cNvPr id="4" name="Imagem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4489" y="2012102"/>
            <a:ext cx="1913678" cy="1348085"/>
          </a:xfrm>
          <a:prstGeom prst="rect">
            <a:avLst/>
          </a:prstGeom>
        </p:spPr>
      </p:pic>
      <p:pic>
        <p:nvPicPr>
          <p:cNvPr id="17" name="Imagem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4919" y="4726745"/>
            <a:ext cx="569026" cy="519910"/>
          </a:xfrm>
          <a:prstGeom prst="rect">
            <a:avLst/>
          </a:prstGeom>
        </p:spPr>
      </p:pic>
      <p:pic>
        <p:nvPicPr>
          <p:cNvPr id="18" name="Imagem 17">
            <a:extLst>
              <a:ext uri="{FF2B5EF4-FFF2-40B4-BE49-F238E27FC236}">
                <a16:creationId xmlns:a16="http://schemas.microsoft.com/office/drawing/2014/main" xmlns="" id="{631E89BC-75BB-418C-9CA9-F8A4FF845885}"/>
              </a:ext>
            </a:extLst>
          </p:cNvPr>
          <p:cNvPicPr>
            <a:picLocks noChangeAspect="1"/>
          </p:cNvPicPr>
          <p:nvPr/>
        </p:nvPicPr>
        <p:blipFill>
          <a:blip r:embed="rId11"/>
          <a:stretch>
            <a:fillRect/>
          </a:stretch>
        </p:blipFill>
        <p:spPr>
          <a:xfrm>
            <a:off x="7583583" y="368232"/>
            <a:ext cx="2016927" cy="1450757"/>
          </a:xfrm>
          <a:prstGeom prst="rect">
            <a:avLst/>
          </a:prstGeom>
        </p:spPr>
      </p:pic>
      <p:sp>
        <p:nvSpPr>
          <p:cNvPr id="10" name="Espaço Reservado para Rodapé 9">
            <a:extLst>
              <a:ext uri="{FF2B5EF4-FFF2-40B4-BE49-F238E27FC236}">
                <a16:creationId xmlns:a16="http://schemas.microsoft.com/office/drawing/2014/main" xmlns="" id="{2D0626FA-0032-4A12-9FE9-B742F85B83AF}"/>
              </a:ext>
            </a:extLst>
          </p:cNvPr>
          <p:cNvSpPr>
            <a:spLocks noGrp="1"/>
          </p:cNvSpPr>
          <p:nvPr>
            <p:ph type="ftr" sz="quarter" idx="11"/>
          </p:nvPr>
        </p:nvSpPr>
        <p:spPr>
          <a:xfrm>
            <a:off x="684212" y="6172200"/>
            <a:ext cx="7543800" cy="941652"/>
          </a:xfrm>
        </p:spPr>
        <p:txBody>
          <a:bodyPr/>
          <a:lstStyle/>
          <a:p>
            <a:endParaRPr lang="en-US" dirty="0"/>
          </a:p>
        </p:txBody>
      </p:sp>
      <p:pic>
        <p:nvPicPr>
          <p:cNvPr id="19" name="Imagem 18">
            <a:extLst>
              <a:ext uri="{FF2B5EF4-FFF2-40B4-BE49-F238E27FC236}">
                <a16:creationId xmlns:a16="http://schemas.microsoft.com/office/drawing/2014/main" xmlns="" id="{1C9285AA-D341-4814-84F4-2AB0A6CEADFB}"/>
              </a:ext>
            </a:extLst>
          </p:cNvPr>
          <p:cNvPicPr>
            <a:picLocks noChangeAspect="1"/>
          </p:cNvPicPr>
          <p:nvPr/>
        </p:nvPicPr>
        <p:blipFill>
          <a:blip r:embed="rId12"/>
          <a:stretch>
            <a:fillRect/>
          </a:stretch>
        </p:blipFill>
        <p:spPr>
          <a:xfrm>
            <a:off x="10074489" y="3608312"/>
            <a:ext cx="1998070" cy="1390463"/>
          </a:xfrm>
          <a:prstGeom prst="rect">
            <a:avLst/>
          </a:prstGeom>
        </p:spPr>
      </p:pic>
      <p:pic>
        <p:nvPicPr>
          <p:cNvPr id="21" name="Imagem 20">
            <a:extLst>
              <a:ext uri="{FF2B5EF4-FFF2-40B4-BE49-F238E27FC236}">
                <a16:creationId xmlns:a16="http://schemas.microsoft.com/office/drawing/2014/main" xmlns="" id="{634A3227-060D-43E1-B9D6-54D23D8EFCB2}"/>
              </a:ext>
            </a:extLst>
          </p:cNvPr>
          <p:cNvPicPr>
            <a:picLocks noChangeAspect="1"/>
          </p:cNvPicPr>
          <p:nvPr/>
        </p:nvPicPr>
        <p:blipFill>
          <a:blip r:embed="rId13"/>
          <a:stretch>
            <a:fillRect/>
          </a:stretch>
        </p:blipFill>
        <p:spPr>
          <a:xfrm>
            <a:off x="7583583" y="3608312"/>
            <a:ext cx="2016927" cy="1390464"/>
          </a:xfrm>
          <a:prstGeom prst="rect">
            <a:avLst/>
          </a:prstGeom>
        </p:spPr>
      </p:pic>
    </p:spTree>
    <p:extLst>
      <p:ext uri="{BB962C8B-B14F-4D97-AF65-F5344CB8AC3E}">
        <p14:creationId xmlns:p14="http://schemas.microsoft.com/office/powerpoint/2010/main" val="27960913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9"/>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CaixaDeTexto 4"/>
          <p:cNvSpPr txBox="1"/>
          <p:nvPr/>
        </p:nvSpPr>
        <p:spPr>
          <a:xfrm>
            <a:off x="431801" y="112997"/>
            <a:ext cx="11425767" cy="523220"/>
          </a:xfrm>
          <a:prstGeom prst="rect">
            <a:avLst/>
          </a:prstGeom>
          <a:noFill/>
        </p:spPr>
        <p:txBody>
          <a:bodyPr>
            <a:spAutoFit/>
          </a:bodyPr>
          <a:lstStyle/>
          <a:p>
            <a:pPr algn="ctr" fontAlgn="auto">
              <a:spcBef>
                <a:spcPts val="0"/>
              </a:spcBef>
              <a:spcAft>
                <a:spcPts val="0"/>
              </a:spcAft>
              <a:defRPr/>
            </a:pPr>
            <a:r>
              <a:rPr lang="pt-BR" sz="2800" b="1" cap="all" dirty="0">
                <a:solidFill>
                  <a:srgbClr val="FFFF00"/>
                </a:solidFill>
              </a:rPr>
              <a:t>CONCEITUAÇÃO DE Organizações DA SOCIEDADE CIVIL - OSC</a:t>
            </a:r>
            <a:endParaRPr lang="pt-BR" sz="2800" b="1" u="sng" dirty="0">
              <a:solidFill>
                <a:srgbClr val="FFFF00"/>
              </a:solidFill>
              <a:latin typeface="+mj-lt"/>
              <a:cs typeface="Arial" panose="020B0604020202020204" pitchFamily="34" charset="0"/>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597" y="733199"/>
            <a:ext cx="2612571" cy="2876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tângulo de cantos arredondados 7"/>
          <p:cNvSpPr/>
          <p:nvPr/>
        </p:nvSpPr>
        <p:spPr>
          <a:xfrm>
            <a:off x="537336" y="2535383"/>
            <a:ext cx="3510117" cy="2566288"/>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30" b="1" dirty="0">
                <a:solidFill>
                  <a:srgbClr val="FFFF00"/>
                </a:solidFill>
              </a:rPr>
              <a:t>Entidades Privadas sem fins lucrativos</a:t>
            </a:r>
          </a:p>
          <a:p>
            <a:pPr algn="ctr"/>
            <a:r>
              <a:rPr lang="pt-BR" sz="2000" b="1" dirty="0">
                <a:solidFill>
                  <a:srgbClr val="FFFF00"/>
                </a:solidFill>
              </a:rPr>
              <a:t>(Associações e Fundações)</a:t>
            </a:r>
          </a:p>
          <a:p>
            <a:pPr algn="ctr"/>
            <a:endParaRPr lang="pt-BR" sz="1400" b="1" dirty="0">
              <a:solidFill>
                <a:srgbClr val="FFFF00"/>
              </a:solidFill>
            </a:endParaRPr>
          </a:p>
          <a:p>
            <a:pPr algn="ctr"/>
            <a:r>
              <a:rPr lang="pt-BR" b="1" dirty="0">
                <a:solidFill>
                  <a:schemeClr val="tx1"/>
                </a:solidFill>
              </a:rPr>
              <a:t>Não distribui resultados e patrimônio</a:t>
            </a:r>
          </a:p>
          <a:p>
            <a:pPr algn="ctr"/>
            <a:r>
              <a:rPr lang="pt-BR" b="1" dirty="0">
                <a:solidFill>
                  <a:schemeClr val="tx1"/>
                </a:solidFill>
              </a:rPr>
              <a:t>Aplica nos fins sociais</a:t>
            </a:r>
          </a:p>
        </p:txBody>
      </p:sp>
      <p:sp>
        <p:nvSpPr>
          <p:cNvPr id="15" name="Retângulo de cantos arredondados 8"/>
          <p:cNvSpPr/>
          <p:nvPr/>
        </p:nvSpPr>
        <p:spPr>
          <a:xfrm>
            <a:off x="4384180" y="3934692"/>
            <a:ext cx="3510117" cy="2654586"/>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300" b="1" dirty="0">
                <a:solidFill>
                  <a:srgbClr val="FFFF00"/>
                </a:solidFill>
              </a:rPr>
              <a:t>Cooperativas Sociais</a:t>
            </a:r>
          </a:p>
          <a:p>
            <a:pPr algn="ctr"/>
            <a:r>
              <a:rPr lang="pt-BR" sz="2300" b="1" dirty="0">
                <a:solidFill>
                  <a:srgbClr val="FFFF00"/>
                </a:solidFill>
              </a:rPr>
              <a:t> </a:t>
            </a:r>
            <a:r>
              <a:rPr lang="pt-BR" b="1" dirty="0">
                <a:solidFill>
                  <a:schemeClr val="tx1"/>
                </a:solidFill>
              </a:rPr>
              <a:t>Lei nº 9.867/99</a:t>
            </a:r>
            <a:endParaRPr lang="pt-BR" sz="2300" b="1" dirty="0">
              <a:solidFill>
                <a:schemeClr val="tx1"/>
              </a:solidFill>
            </a:endParaRPr>
          </a:p>
          <a:p>
            <a:pPr algn="ctr"/>
            <a:endParaRPr lang="pt-BR" sz="1600" b="1" dirty="0">
              <a:solidFill>
                <a:srgbClr val="FFFF00"/>
              </a:solidFill>
            </a:endParaRPr>
          </a:p>
          <a:p>
            <a:pPr algn="ctr"/>
            <a:r>
              <a:rPr lang="pt-BR" sz="2300" b="1" dirty="0">
                <a:solidFill>
                  <a:srgbClr val="FFFF00"/>
                </a:solidFill>
              </a:rPr>
              <a:t>Cooperativas </a:t>
            </a:r>
          </a:p>
          <a:p>
            <a:pPr algn="ctr"/>
            <a:r>
              <a:rPr lang="pt-BR" b="1" dirty="0">
                <a:solidFill>
                  <a:schemeClr val="tx1"/>
                </a:solidFill>
              </a:rPr>
              <a:t>voltadas para atividades de cunho social</a:t>
            </a:r>
            <a:endParaRPr lang="pt-BR" sz="2000" b="1" dirty="0">
              <a:solidFill>
                <a:schemeClr val="tx1"/>
              </a:solidFill>
            </a:endParaRPr>
          </a:p>
        </p:txBody>
      </p:sp>
      <p:sp>
        <p:nvSpPr>
          <p:cNvPr id="16" name="Retângulo de cantos arredondados 10"/>
          <p:cNvSpPr/>
          <p:nvPr/>
        </p:nvSpPr>
        <p:spPr>
          <a:xfrm>
            <a:off x="8222648" y="2563091"/>
            <a:ext cx="3510117" cy="2669207"/>
          </a:xfrm>
          <a:prstGeom prst="roundRect">
            <a:avLst/>
          </a:prstGeom>
          <a:solidFill>
            <a:schemeClr val="accent6">
              <a:lumMod val="50000"/>
            </a:schemeClr>
          </a:solidFill>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300" b="1" dirty="0">
                <a:solidFill>
                  <a:srgbClr val="FFFF00"/>
                </a:solidFill>
              </a:rPr>
              <a:t>Organizações Religiosas</a:t>
            </a:r>
          </a:p>
          <a:p>
            <a:pPr algn="ctr"/>
            <a:endParaRPr lang="pt-BR" sz="2130" b="1" dirty="0">
              <a:solidFill>
                <a:srgbClr val="FFFF00"/>
              </a:solidFill>
            </a:endParaRPr>
          </a:p>
          <a:p>
            <a:pPr algn="ctr"/>
            <a:r>
              <a:rPr lang="pt-BR" b="1" dirty="0">
                <a:solidFill>
                  <a:schemeClr val="tx1"/>
                </a:solidFill>
              </a:rPr>
              <a:t>Dedicadas a projetos e atividades de cunho social</a:t>
            </a:r>
          </a:p>
        </p:txBody>
      </p:sp>
    </p:spTree>
    <p:extLst>
      <p:ext uri="{BB962C8B-B14F-4D97-AF65-F5344CB8AC3E}">
        <p14:creationId xmlns:p14="http://schemas.microsoft.com/office/powerpoint/2010/main" val="13458887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12"/>
          <p:cNvSpPr>
            <a:spLocks noGrp="1"/>
          </p:cNvSpPr>
          <p:nvPr>
            <p:ph type="sldNum" sz="quarter" idx="12"/>
          </p:nvPr>
        </p:nvSpPr>
        <p:spPr/>
        <p:txBody>
          <a:bodyPr/>
          <a:lstStyle/>
          <a:p>
            <a:fld id="{D57F1E4F-1CFF-5643-939E-217C01CDF565}" type="slidenum">
              <a:rPr lang="en-US" smtClean="0">
                <a:solidFill>
                  <a:prstClr val="white"/>
                </a:solidFill>
              </a:rPr>
              <a:pPr/>
              <a:t>7</a:t>
            </a:fld>
            <a:endParaRPr lang="en-US" dirty="0">
              <a:solidFill>
                <a:prstClr val="white"/>
              </a:solidFill>
            </a:endParaRPr>
          </a:p>
        </p:txBody>
      </p:sp>
      <p:sp>
        <p:nvSpPr>
          <p:cNvPr id="6" name="Retângulo 5"/>
          <p:cNvSpPr/>
          <p:nvPr/>
        </p:nvSpPr>
        <p:spPr>
          <a:xfrm>
            <a:off x="253317" y="185643"/>
            <a:ext cx="11730741" cy="6678751"/>
          </a:xfrm>
          <a:prstGeom prst="rect">
            <a:avLst/>
          </a:prstGeom>
        </p:spPr>
        <p:txBody>
          <a:bodyPr wrap="square">
            <a:spAutoFit/>
          </a:bodyPr>
          <a:lstStyle/>
          <a:p>
            <a:pPr algn="ctr"/>
            <a:endParaRPr lang="pt-BR" sz="3200" b="1" dirty="0">
              <a:solidFill>
                <a:srgbClr val="FFFF00"/>
              </a:solidFill>
              <a:effectLst>
                <a:outerShdw blurRad="38100" dist="38100" dir="2700000" algn="tl">
                  <a:srgbClr val="000000">
                    <a:alpha val="43137"/>
                  </a:srgbClr>
                </a:outerShdw>
              </a:effectLst>
            </a:endParaRPr>
          </a:p>
          <a:p>
            <a:pPr algn="ctr"/>
            <a:r>
              <a:rPr lang="pt-BR" sz="1200" b="1" dirty="0">
                <a:solidFill>
                  <a:srgbClr val="FFFF00"/>
                </a:solidFill>
                <a:effectLst>
                  <a:outerShdw blurRad="38100" dist="38100" dir="2700000" algn="tl">
                    <a:srgbClr val="000000">
                      <a:alpha val="43137"/>
                    </a:srgbClr>
                  </a:outerShdw>
                </a:effectLst>
              </a:rPr>
              <a:t> </a:t>
            </a:r>
          </a:p>
          <a:p>
            <a:pPr algn="ctr"/>
            <a:r>
              <a:rPr lang="pt-BR" sz="3200" b="1" dirty="0">
                <a:solidFill>
                  <a:srgbClr val="FFFF00"/>
                </a:solidFill>
                <a:effectLst>
                  <a:outerShdw blurRad="38100" dist="38100" dir="2700000" algn="tl">
                    <a:srgbClr val="000000">
                      <a:alpha val="43137"/>
                    </a:srgbClr>
                  </a:outerShdw>
                </a:effectLst>
              </a:rPr>
              <a:t>X</a:t>
            </a:r>
          </a:p>
          <a:p>
            <a:pPr algn="just"/>
            <a:endParaRPr lang="pt-BR" sz="3200" b="1" u="sng" dirty="0">
              <a:solidFill>
                <a:prstClr val="white"/>
              </a:solidFill>
            </a:endParaRPr>
          </a:p>
          <a:p>
            <a:pPr algn="just"/>
            <a:endParaRPr lang="pt-BR" sz="3200" b="1" u="sng" dirty="0">
              <a:solidFill>
                <a:prstClr val="white"/>
              </a:solidFill>
              <a:latin typeface="Arial" panose="020B0604020202020204" pitchFamily="34" charset="0"/>
              <a:cs typeface="Arial" panose="020B0604020202020204" pitchFamily="34" charset="0"/>
            </a:endParaRPr>
          </a:p>
          <a:p>
            <a:pPr algn="just"/>
            <a:r>
              <a:rPr lang="pt-BR" sz="3000" b="1" u="sng" dirty="0">
                <a:solidFill>
                  <a:prstClr val="white"/>
                </a:solidFill>
                <a:latin typeface="Arial" panose="020B0604020202020204" pitchFamily="34" charset="0"/>
                <a:cs typeface="Arial" panose="020B0604020202020204" pitchFamily="34" charset="0"/>
              </a:rPr>
              <a:t>Organização </a:t>
            </a:r>
            <a:r>
              <a:rPr lang="pt-BR" sz="3000" b="1" u="sng" dirty="0">
                <a:solidFill>
                  <a:srgbClr val="FFFF00"/>
                </a:solidFill>
                <a:latin typeface="Arial" panose="020B0604020202020204" pitchFamily="34" charset="0"/>
                <a:cs typeface="Arial" panose="020B0604020202020204" pitchFamily="34" charset="0"/>
              </a:rPr>
              <a:t>Não</a:t>
            </a:r>
            <a:r>
              <a:rPr lang="pt-BR" sz="3000" b="1" u="sng" dirty="0">
                <a:solidFill>
                  <a:prstClr val="white"/>
                </a:solidFill>
                <a:latin typeface="Arial" panose="020B0604020202020204" pitchFamily="34" charset="0"/>
                <a:cs typeface="Arial" panose="020B0604020202020204" pitchFamily="34" charset="0"/>
              </a:rPr>
              <a:t> Governamental</a:t>
            </a:r>
            <a:r>
              <a:rPr lang="pt-BR" sz="3000" b="1" dirty="0">
                <a:solidFill>
                  <a:prstClr val="white"/>
                </a:solidFill>
                <a:latin typeface="Arial" panose="020B0604020202020204" pitchFamily="34" charset="0"/>
                <a:cs typeface="Arial" panose="020B0604020202020204" pitchFamily="34" charset="0"/>
              </a:rPr>
              <a:t> </a:t>
            </a:r>
            <a:r>
              <a:rPr lang="pt-BR" sz="30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Define o que a instituição </a:t>
            </a:r>
            <a:r>
              <a:rPr lang="pt-BR" sz="3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não</a:t>
            </a:r>
            <a:r>
              <a:rPr lang="pt-BR" sz="30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é      Uma organização que </a:t>
            </a:r>
            <a:r>
              <a:rPr lang="pt-BR" sz="3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não</a:t>
            </a:r>
            <a:r>
              <a:rPr lang="pt-BR" sz="30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faz parte do governo, embora tenha fins sociais, e por vezes utilize recursos públicos, e tenha fins sociais</a:t>
            </a:r>
          </a:p>
          <a:p>
            <a:pPr algn="just"/>
            <a:endParaRPr lang="pt-BR" sz="3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pt-BR" sz="3000" b="1" u="sng"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Organização </a:t>
            </a:r>
            <a:r>
              <a:rPr lang="pt-BR" sz="3000" b="1" u="sng"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 Sociedade Civil</a:t>
            </a:r>
            <a:r>
              <a:rPr lang="pt-BR" sz="3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BR" sz="30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Define o que a instituição é     </a:t>
            </a:r>
            <a:r>
              <a:rPr lang="pt-BR" sz="30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BR" sz="30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Uma organização criada pela sociedade civil com finalidades sociais, que utiliza recursos privados e/ou públicos para cumprir sua missão.</a:t>
            </a:r>
          </a:p>
        </p:txBody>
      </p:sp>
      <p:sp>
        <p:nvSpPr>
          <p:cNvPr id="4" name="Seta para a direita 3"/>
          <p:cNvSpPr/>
          <p:nvPr/>
        </p:nvSpPr>
        <p:spPr>
          <a:xfrm>
            <a:off x="1800526" y="2990898"/>
            <a:ext cx="428886" cy="206477"/>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b="1" dirty="0">
              <a:solidFill>
                <a:prstClr val="black"/>
              </a:solidFill>
            </a:endParaRPr>
          </a:p>
        </p:txBody>
      </p:sp>
      <p:sp>
        <p:nvSpPr>
          <p:cNvPr id="5" name="Seta para a direita 4"/>
          <p:cNvSpPr/>
          <p:nvPr/>
        </p:nvSpPr>
        <p:spPr>
          <a:xfrm>
            <a:off x="253317" y="5303676"/>
            <a:ext cx="428886" cy="206477"/>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b="1" dirty="0">
              <a:solidFill>
                <a:prstClr val="black"/>
              </a:solidFill>
            </a:endParaRPr>
          </a:p>
        </p:txBody>
      </p:sp>
      <p:sp>
        <p:nvSpPr>
          <p:cNvPr id="7" name="Elipse 6"/>
          <p:cNvSpPr/>
          <p:nvPr/>
        </p:nvSpPr>
        <p:spPr>
          <a:xfrm>
            <a:off x="6558252" y="321335"/>
            <a:ext cx="4513006" cy="1698534"/>
          </a:xfrm>
          <a:prstGeom prst="ellipse">
            <a:avLst/>
          </a:prstGeom>
          <a:solidFill>
            <a:srgbClr val="239948"/>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3200" b="1" dirty="0"/>
              <a:t>OSC</a:t>
            </a:r>
          </a:p>
        </p:txBody>
      </p:sp>
      <p:sp>
        <p:nvSpPr>
          <p:cNvPr id="8" name="Elipse 7"/>
          <p:cNvSpPr/>
          <p:nvPr/>
        </p:nvSpPr>
        <p:spPr>
          <a:xfrm>
            <a:off x="1132447" y="321335"/>
            <a:ext cx="4513006" cy="1698534"/>
          </a:xfrm>
          <a:prstGeom prst="ellipse">
            <a:avLst/>
          </a:prstGeom>
          <a:solidFill>
            <a:srgbClr val="A5002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3200" b="1" dirty="0"/>
              <a:t>ONG</a:t>
            </a:r>
          </a:p>
        </p:txBody>
      </p:sp>
    </p:spTree>
    <p:extLst>
      <p:ext uri="{BB962C8B-B14F-4D97-AF65-F5344CB8AC3E}">
        <p14:creationId xmlns:p14="http://schemas.microsoft.com/office/powerpoint/2010/main" val="2743081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06" y="294968"/>
            <a:ext cx="11430000" cy="6381603"/>
          </a:xfrm>
          <a:prstGeom prst="rect">
            <a:avLst/>
          </a:prstGeom>
        </p:spPr>
      </p:pic>
      <p:sp>
        <p:nvSpPr>
          <p:cNvPr id="5" name="Espaço Reservado para Número de Slide 4"/>
          <p:cNvSpPr>
            <a:spLocks noGrp="1"/>
          </p:cNvSpPr>
          <p:nvPr>
            <p:ph type="sldNum" sz="quarter" idx="11"/>
          </p:nvPr>
        </p:nvSpPr>
        <p:spPr/>
        <p:txBody>
          <a:bodyPr/>
          <a:lstStyle/>
          <a:p>
            <a:fld id="{D57F1E4F-1CFF-5643-939E-217C01CDF565}" type="slidenum">
              <a:rPr lang="en-US" sz="1400" smtClean="0">
                <a:solidFill>
                  <a:srgbClr val="000000"/>
                </a:solidFill>
              </a:rPr>
              <a:pPr/>
              <a:t>8</a:t>
            </a:fld>
            <a:endParaRPr lang="en-US" sz="1400" dirty="0">
              <a:solidFill>
                <a:srgbClr val="000000"/>
              </a:solidFill>
            </a:endParaRPr>
          </a:p>
        </p:txBody>
      </p:sp>
    </p:spTree>
    <p:extLst>
      <p:ext uri="{BB962C8B-B14F-4D97-AF65-F5344CB8AC3E}">
        <p14:creationId xmlns:p14="http://schemas.microsoft.com/office/powerpoint/2010/main" val="20891829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1"/>
          </p:nvPr>
        </p:nvSpPr>
        <p:spPr/>
        <p:txBody>
          <a:bodyPr/>
          <a:lstStyle/>
          <a:p>
            <a:fld id="{D57F1E4F-1CFF-5643-939E-217C01CDF565}" type="slidenum">
              <a:rPr lang="en-US" sz="1400" smtClean="0">
                <a:solidFill>
                  <a:srgbClr val="000000"/>
                </a:solidFill>
              </a:rPr>
              <a:pPr/>
              <a:t>9</a:t>
            </a:fld>
            <a:endParaRPr lang="en-US" sz="1400" dirty="0">
              <a:solidFill>
                <a:srgbClr val="000000"/>
              </a:solidFill>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2" y="204715"/>
            <a:ext cx="11820824" cy="6469039"/>
          </a:xfrm>
          <a:prstGeom prst="rect">
            <a:avLst/>
          </a:prstGeom>
        </p:spPr>
      </p:pic>
    </p:spTree>
    <p:extLst>
      <p:ext uri="{BB962C8B-B14F-4D97-AF65-F5344CB8AC3E}">
        <p14:creationId xmlns:p14="http://schemas.microsoft.com/office/powerpoint/2010/main" val="1432886419"/>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8842</TotalTime>
  <Words>3545</Words>
  <Application>Microsoft Office PowerPoint</Application>
  <PresentationFormat>Personalizar</PresentationFormat>
  <Paragraphs>575</Paragraphs>
  <Slides>57</Slides>
  <Notes>17</Notes>
  <HiddenSlides>0</HiddenSlides>
  <MMClips>0</MMClips>
  <ScaleCrop>false</ScaleCrop>
  <HeadingPairs>
    <vt:vector size="4" baseType="variant">
      <vt:variant>
        <vt:lpstr>Tema</vt:lpstr>
      </vt:variant>
      <vt:variant>
        <vt:i4>1</vt:i4>
      </vt:variant>
      <vt:variant>
        <vt:lpstr>Títulos de slides</vt:lpstr>
      </vt:variant>
      <vt:variant>
        <vt:i4>57</vt:i4>
      </vt:variant>
    </vt:vector>
  </HeadingPairs>
  <TitlesOfParts>
    <vt:vector size="58" baseType="lpstr">
      <vt:lpstr>Verve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Prestação de contas no terceiro setor</dc:title>
  <dc:creator>Nailton Cazumbá</dc:creator>
  <cp:lastModifiedBy>usr</cp:lastModifiedBy>
  <cp:revision>761</cp:revision>
  <dcterms:created xsi:type="dcterms:W3CDTF">2013-08-03T12:09:05Z</dcterms:created>
  <dcterms:modified xsi:type="dcterms:W3CDTF">2019-06-04T19:20:45Z</dcterms:modified>
</cp:coreProperties>
</file>